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341" r:id="rId3"/>
    <p:sldId id="346" r:id="rId4"/>
    <p:sldId id="345" r:id="rId5"/>
    <p:sldId id="342" r:id="rId6"/>
    <p:sldId id="329" r:id="rId7"/>
    <p:sldId id="343" r:id="rId8"/>
    <p:sldId id="328" r:id="rId9"/>
    <p:sldId id="324" r:id="rId10"/>
    <p:sldId id="304" r:id="rId11"/>
    <p:sldId id="334" r:id="rId12"/>
    <p:sldId id="336" r:id="rId13"/>
    <p:sldId id="337" r:id="rId14"/>
    <p:sldId id="257" r:id="rId15"/>
    <p:sldId id="340" r:id="rId16"/>
    <p:sldId id="339" r:id="rId17"/>
    <p:sldId id="320" r:id="rId18"/>
    <p:sldId id="30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87" autoAdjust="0"/>
  </p:normalViewPr>
  <p:slideViewPr>
    <p:cSldViewPr>
      <p:cViewPr varScale="1">
        <p:scale>
          <a:sx n="78" d="100"/>
          <a:sy n="78" d="100"/>
        </p:scale>
        <p:origin x="2574" y="84"/>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76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3E24CE-FF88-451B-9BC8-E3E18C364B47}" type="datetimeFigureOut">
              <a:rPr lang="en-US" smtClean="0"/>
              <a:t>1/10/2023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2B42566-BA42-4FDA-914F-51EA02583CB7}" type="slidenum">
              <a:rPr lang="en-US" smtClean="0"/>
              <a:t>‹#›</a:t>
            </a:fld>
            <a:endParaRPr lang="en-US"/>
          </a:p>
        </p:txBody>
      </p:sp>
    </p:spTree>
    <p:extLst>
      <p:ext uri="{BB962C8B-B14F-4D97-AF65-F5344CB8AC3E}">
        <p14:creationId xmlns:p14="http://schemas.microsoft.com/office/powerpoint/2010/main" val="1010947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DB4BF4-38B8-49B0-B8CC-3BA8D9A9C834}" type="datetimeFigureOut">
              <a:rPr lang="en-US" smtClean="0"/>
              <a:t>1/10/2023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EA2B09-39FE-4944-8227-C97A069DE206}" type="slidenum">
              <a:rPr lang="en-US" smtClean="0"/>
              <a:t>‹#›</a:t>
            </a:fld>
            <a:endParaRPr lang="en-US"/>
          </a:p>
        </p:txBody>
      </p:sp>
    </p:spTree>
    <p:extLst>
      <p:ext uri="{BB962C8B-B14F-4D97-AF65-F5344CB8AC3E}">
        <p14:creationId xmlns:p14="http://schemas.microsoft.com/office/powerpoint/2010/main" val="349664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Thanks &amp; Introduction</a:t>
            </a:r>
          </a:p>
          <a:p>
            <a:pPr marL="171450" indent="-171450">
              <a:buFont typeface="Arial" panose="020B0604020202020204" pitchFamily="34" charset="0"/>
              <a:buChar char="•"/>
            </a:pPr>
            <a:r>
              <a:rPr lang="en-US" dirty="0"/>
              <a:t>Presentation</a:t>
            </a:r>
            <a:r>
              <a:rPr lang="en-US" baseline="0" dirty="0"/>
              <a:t> provides a brief overview of the Commission and Commission member’s roles and responsibilities</a:t>
            </a:r>
          </a:p>
          <a:p>
            <a:pPr marL="171450" indent="-171450">
              <a:buFont typeface="Arial" panose="020B0604020202020204" pitchFamily="34" charset="0"/>
              <a:buChar char="•"/>
            </a:pPr>
            <a:r>
              <a:rPr lang="en-US" dirty="0"/>
              <a:t>Meant</a:t>
            </a:r>
            <a:r>
              <a:rPr lang="en-US" baseline="0" dirty="0"/>
              <a:t> as an introduction to more in-depth treatment in the Commission Guidebook</a:t>
            </a:r>
          </a:p>
          <a:p>
            <a:pPr marL="171450" indent="-171450">
              <a:buFont typeface="Arial" panose="020B0604020202020204" pitchFamily="34" charset="0"/>
              <a:buChar char="•"/>
            </a:pPr>
            <a:r>
              <a:rPr lang="en-US" baseline="0" dirty="0"/>
              <a:t>Note that some states title their governing bodies “Boards” and in some states, the chief executive of the agency is titled “Commissioner.” For consistency and simplicity, we use the terms “commission” to mean the governing body, whether a commission or board, and refer to “commission members” to include Board members. </a:t>
            </a:r>
          </a:p>
        </p:txBody>
      </p:sp>
      <p:sp>
        <p:nvSpPr>
          <p:cNvPr id="4" name="Slide Number Placeholder 3"/>
          <p:cNvSpPr>
            <a:spLocks noGrp="1"/>
          </p:cNvSpPr>
          <p:nvPr>
            <p:ph type="sldNum" sz="quarter" idx="10"/>
          </p:nvPr>
        </p:nvSpPr>
        <p:spPr/>
        <p:txBody>
          <a:bodyPr/>
          <a:lstStyle/>
          <a:p>
            <a:fld id="{6AEA2B09-39FE-4944-8227-C97A069DE206}" type="slidenum">
              <a:rPr lang="en-US" smtClean="0"/>
              <a:t>1</a:t>
            </a:fld>
            <a:endParaRPr lang="en-US"/>
          </a:p>
        </p:txBody>
      </p:sp>
    </p:spTree>
    <p:extLst>
      <p:ext uri="{BB962C8B-B14F-4D97-AF65-F5344CB8AC3E}">
        <p14:creationId xmlns:p14="http://schemas.microsoft.com/office/powerpoint/2010/main" val="414817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There are four key elements</a:t>
            </a:r>
            <a:r>
              <a:rPr lang="en-US" baseline="0" dirty="0"/>
              <a:t> in the Public Trust management system:</a:t>
            </a:r>
          </a:p>
          <a:p>
            <a:pPr marL="628650" lvl="1" indent="-171450">
              <a:buFont typeface="Arial" panose="020B0604020202020204" pitchFamily="34" charset="0"/>
              <a:buChar char="•"/>
            </a:pPr>
            <a:r>
              <a:rPr lang="en-US" dirty="0"/>
              <a:t>Assets: all the fish, wildlife, and other resources under the commission’s jurisdiction</a:t>
            </a:r>
          </a:p>
          <a:p>
            <a:pPr marL="628650" lvl="1" indent="-171450">
              <a:buFont typeface="Arial" panose="020B0604020202020204" pitchFamily="34" charset="0"/>
              <a:buChar char="•"/>
            </a:pPr>
            <a:r>
              <a:rPr lang="en-US" dirty="0"/>
              <a:t>Beneficiaries (aka Stakeholders or Constituents): all the citizens of a state</a:t>
            </a:r>
            <a:r>
              <a:rPr lang="en-US" baseline="0" dirty="0"/>
              <a:t> (and non-residents who come to the state to enjoy the assets)</a:t>
            </a:r>
          </a:p>
          <a:p>
            <a:pPr marL="1085850" lvl="2" indent="-171450">
              <a:buFont typeface="Arial" panose="020B0604020202020204" pitchFamily="34" charset="0"/>
              <a:buChar char="•"/>
            </a:pPr>
            <a:r>
              <a:rPr lang="en-US" baseline="0" dirty="0"/>
              <a:t>Hunters and anglers are </a:t>
            </a:r>
            <a:r>
              <a:rPr lang="en-US" baseline="0"/>
              <a:t>obvious beneficiaries/stakeholders, </a:t>
            </a:r>
            <a:r>
              <a:rPr lang="en-US" baseline="0" dirty="0"/>
              <a:t>but so are:</a:t>
            </a:r>
          </a:p>
          <a:p>
            <a:pPr marL="1543050" lvl="3" indent="-171450">
              <a:buFont typeface="Arial" panose="020B0604020202020204" pitchFamily="34" charset="0"/>
              <a:buChar char="•"/>
            </a:pPr>
            <a:r>
              <a:rPr lang="en-US" baseline="0" dirty="0"/>
              <a:t>People who simply view or value wildlife</a:t>
            </a:r>
          </a:p>
          <a:p>
            <a:pPr marL="1543050" lvl="3" indent="-171450">
              <a:buFont typeface="Arial" panose="020B0604020202020204" pitchFamily="34" charset="0"/>
              <a:buChar char="•"/>
            </a:pPr>
            <a:r>
              <a:rPr lang="en-US" baseline="0" dirty="0"/>
              <a:t>Landowners who benefit from managing populations to minimize crop damage</a:t>
            </a:r>
          </a:p>
          <a:p>
            <a:pPr marL="1543050" lvl="3" indent="-171450">
              <a:buFont typeface="Arial" panose="020B0604020202020204" pitchFamily="34" charset="0"/>
              <a:buChar char="•"/>
            </a:pPr>
            <a:r>
              <a:rPr lang="en-US" baseline="0" dirty="0"/>
              <a:t>Drivers who have lower probabilities of wildlife-vehicle collisions due to construction of overpasses</a:t>
            </a:r>
          </a:p>
          <a:p>
            <a:pPr marL="1543050" lvl="3" indent="-171450">
              <a:buFont typeface="Arial" panose="020B0604020202020204" pitchFamily="34" charset="0"/>
              <a:buChar char="•"/>
            </a:pPr>
            <a:r>
              <a:rPr lang="en-US" baseline="0" dirty="0"/>
              <a:t>Future generations whose interests and concerns we may not even be able to predict.</a:t>
            </a:r>
          </a:p>
          <a:p>
            <a:pPr marL="628650" lvl="1" indent="-171450">
              <a:buFont typeface="Arial" panose="020B0604020202020204" pitchFamily="34" charset="0"/>
              <a:buChar char="•"/>
            </a:pPr>
            <a:r>
              <a:rPr lang="en-US" baseline="0" dirty="0"/>
              <a:t>Trust managers – i.e. the professional staff in your agency</a:t>
            </a:r>
          </a:p>
          <a:p>
            <a:pPr marL="628650" lvl="1" indent="-171450">
              <a:buFont typeface="Arial" panose="020B0604020202020204" pitchFamily="34" charset="0"/>
              <a:buChar char="•"/>
            </a:pPr>
            <a:r>
              <a:rPr lang="en-US" baseline="0" dirty="0"/>
              <a:t>Trustees – the elected and appointed officials (including commission members) who have decision-making authority for conservation of the assets and distribution of benefits</a:t>
            </a:r>
          </a:p>
          <a:p>
            <a:pPr marL="628650" lvl="1" indent="-171450">
              <a:buFont typeface="Arial" panose="020B0604020202020204" pitchFamily="34" charset="0"/>
              <a:buChar char="•"/>
            </a:pPr>
            <a:endParaRPr lang="en-US" baseline="0" dirty="0"/>
          </a:p>
          <a:p>
            <a:pPr marL="1543050" lvl="3"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10</a:t>
            </a:fld>
            <a:endParaRPr lang="en-US"/>
          </a:p>
        </p:txBody>
      </p:sp>
    </p:spTree>
    <p:extLst>
      <p:ext uri="{BB962C8B-B14F-4D97-AF65-F5344CB8AC3E}">
        <p14:creationId xmlns:p14="http://schemas.microsoft.com/office/powerpoint/2010/main" val="372263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Your agency professionals have an important, but limited, role in managing</a:t>
            </a:r>
            <a:r>
              <a:rPr lang="en-US" baseline="0" dirty="0"/>
              <a:t> the public trust.</a:t>
            </a:r>
          </a:p>
          <a:p>
            <a:pPr marL="171450" indent="-171450">
              <a:buFont typeface="Arial" panose="020B0604020202020204" pitchFamily="34" charset="0"/>
              <a:buChar char="•"/>
            </a:pPr>
            <a:r>
              <a:rPr lang="en-US" baseline="0" dirty="0"/>
              <a:t>They are responsible for:</a:t>
            </a:r>
          </a:p>
          <a:p>
            <a:pPr marL="628650" lvl="1" indent="-171450">
              <a:buFont typeface="Arial" panose="020B0604020202020204" pitchFamily="34" charset="0"/>
              <a:buChar char="•"/>
            </a:pPr>
            <a:r>
              <a:rPr lang="en-US" dirty="0"/>
              <a:t>Monitoring the status of the trust assets through biological/ecological</a:t>
            </a:r>
            <a:r>
              <a:rPr lang="en-US" baseline="0" dirty="0"/>
              <a:t> surveys and research</a:t>
            </a:r>
            <a:endParaRPr lang="en-US" dirty="0"/>
          </a:p>
          <a:p>
            <a:pPr marL="628650" lvl="1" indent="-171450">
              <a:buFont typeface="Arial" panose="020B0604020202020204" pitchFamily="34" charset="0"/>
              <a:buChar char="•"/>
            </a:pPr>
            <a:r>
              <a:rPr lang="en-US" dirty="0"/>
              <a:t>Identifying potential benefits of the trust such as:</a:t>
            </a:r>
          </a:p>
          <a:p>
            <a:pPr marL="1085850" lvl="2" indent="-171450">
              <a:buFont typeface="Arial" panose="020B0604020202020204" pitchFamily="34" charset="0"/>
              <a:buChar char="•"/>
            </a:pPr>
            <a:r>
              <a:rPr lang="en-US" dirty="0"/>
              <a:t>Sustainable</a:t>
            </a:r>
            <a:r>
              <a:rPr lang="en-US" baseline="0" dirty="0"/>
              <a:t> harvest levels</a:t>
            </a:r>
          </a:p>
          <a:p>
            <a:pPr marL="1085850" lvl="2" indent="-171450">
              <a:buFont typeface="Arial" panose="020B0604020202020204" pitchFamily="34" charset="0"/>
              <a:buChar char="•"/>
            </a:pPr>
            <a:r>
              <a:rPr lang="en-US" baseline="0" dirty="0"/>
              <a:t>Wildlife viewing opportunities</a:t>
            </a:r>
          </a:p>
          <a:p>
            <a:pPr marL="1085850" lvl="2" indent="-171450">
              <a:buFont typeface="Arial" panose="020B0604020202020204" pitchFamily="34" charset="0"/>
              <a:buChar char="•"/>
            </a:pPr>
            <a:r>
              <a:rPr lang="en-US" baseline="0" dirty="0"/>
              <a:t>Return-on-investment in habitat conservation</a:t>
            </a:r>
          </a:p>
          <a:p>
            <a:pPr marL="628650" lvl="1" indent="-171450">
              <a:buFont typeface="Arial" panose="020B0604020202020204" pitchFamily="34" charset="0"/>
              <a:buChar char="•"/>
            </a:pPr>
            <a:r>
              <a:rPr lang="en-US" dirty="0"/>
              <a:t>Informing trustees and beneficiaries of options/limitations</a:t>
            </a:r>
          </a:p>
          <a:p>
            <a:pPr marL="1085850" lvl="2" indent="-171450">
              <a:buFont typeface="Arial" panose="020B0604020202020204" pitchFamily="34" charset="0"/>
              <a:buChar char="•"/>
            </a:pPr>
            <a:r>
              <a:rPr lang="en-US" baseline="0" dirty="0"/>
              <a:t>Developing management plans with various alternatives and recommendations</a:t>
            </a:r>
          </a:p>
          <a:p>
            <a:pPr marL="1085850" lvl="2" indent="-171450">
              <a:buFont typeface="Arial" panose="020B0604020202020204" pitchFamily="34" charset="0"/>
              <a:buChar char="•"/>
            </a:pPr>
            <a:r>
              <a:rPr lang="en-US" baseline="0" dirty="0"/>
              <a:t>Communicating about what is biologically sustainable and what is not</a:t>
            </a:r>
            <a:endParaRPr lang="en-US" dirty="0"/>
          </a:p>
          <a:p>
            <a:pPr marL="628650" lvl="1" indent="-171450">
              <a:buFont typeface="Arial" panose="020B0604020202020204" pitchFamily="34" charset="0"/>
              <a:buChar char="•"/>
            </a:pPr>
            <a:r>
              <a:rPr lang="en-US" dirty="0"/>
              <a:t>Informing trustees of beneficiaries’ interests by conducting social</a:t>
            </a:r>
            <a:r>
              <a:rPr lang="en-US" baseline="0" dirty="0"/>
              <a:t> science and public engagement and sharing results with the commission</a:t>
            </a:r>
            <a:endParaRPr lang="en-US" dirty="0"/>
          </a:p>
          <a:p>
            <a:pPr marL="628650" lvl="1" indent="-171450">
              <a:buFont typeface="Arial" panose="020B0604020202020204" pitchFamily="34" charset="0"/>
              <a:buChar char="•"/>
            </a:pPr>
            <a:r>
              <a:rPr lang="en-US" dirty="0"/>
              <a:t>Facilitating dialog among beneficiaries with competing interests.</a:t>
            </a:r>
          </a:p>
          <a:p>
            <a:pPr marL="1085850" lvl="2" indent="-171450">
              <a:buFont typeface="Arial" panose="020B0604020202020204" pitchFamily="34" charset="0"/>
              <a:buChar char="•"/>
            </a:pPr>
            <a:r>
              <a:rPr lang="en-US" dirty="0"/>
              <a:t>Increasingly important for complex and controversial topics</a:t>
            </a:r>
          </a:p>
          <a:p>
            <a:pPr marL="1085850" lvl="2" indent="-171450">
              <a:buFont typeface="Arial" panose="020B0604020202020204" pitchFamily="34" charset="0"/>
              <a:buChar char="•"/>
            </a:pPr>
            <a:r>
              <a:rPr lang="en-US" dirty="0"/>
              <a:t>Requires effective conflict resolution</a:t>
            </a:r>
            <a:r>
              <a:rPr lang="en-US" baseline="0" dirty="0"/>
              <a:t> practices</a:t>
            </a:r>
          </a:p>
          <a:p>
            <a:pPr marL="1085850" lvl="2" indent="-171450">
              <a:buFont typeface="Arial" panose="020B0604020202020204" pitchFamily="34" charset="0"/>
              <a:buChar char="•"/>
            </a:pPr>
            <a:r>
              <a:rPr lang="en-US" baseline="0" dirty="0"/>
              <a:t>Helps stakeholders find common ground and seek win-win outcomes</a:t>
            </a:r>
          </a:p>
          <a:p>
            <a:pPr marL="1085850" lvl="2" indent="-171450">
              <a:buFont typeface="Arial" panose="020B0604020202020204" pitchFamily="34" charset="0"/>
              <a:buChar char="•"/>
            </a:pPr>
            <a:r>
              <a:rPr lang="en-US" baseline="0" dirty="0"/>
              <a:t>Can lead to better-informed and more stable commission decisions</a:t>
            </a:r>
            <a:endParaRPr lang="en-US" dirty="0"/>
          </a:p>
          <a:p>
            <a:pPr marL="628650" lvl="1" indent="-171450">
              <a:buFont typeface="Arial" panose="020B0604020202020204" pitchFamily="34" charset="0"/>
              <a:buChar char="•"/>
            </a:pPr>
            <a:r>
              <a:rPr lang="en-US" dirty="0"/>
              <a:t>Staff offer commission members management recommendation options based on sound ecological and social science as well as insight from other subject matter experts</a:t>
            </a:r>
          </a:p>
          <a:p>
            <a:pPr marL="1085850" lvl="2" indent="-171450">
              <a:buFont typeface="Arial" panose="020B0604020202020204" pitchFamily="34" charset="0"/>
              <a:buChar char="•"/>
            </a:pPr>
            <a:r>
              <a:rPr lang="en-US" dirty="0"/>
              <a:t>Provide information on pros and cons and potential short and long-term impacts of each recommendation</a:t>
            </a:r>
          </a:p>
          <a:p>
            <a:pPr marL="628650" lvl="1" indent="-171450">
              <a:buFont typeface="Arial" panose="020B0604020202020204" pitchFamily="34" charset="0"/>
              <a:buChar char="•"/>
            </a:pPr>
            <a:r>
              <a:rPr lang="en-US" dirty="0"/>
              <a:t>Managing the trust as directed by trustees</a:t>
            </a:r>
          </a:p>
          <a:p>
            <a:pPr marL="1085850" lvl="2" indent="-171450">
              <a:buFont typeface="Arial" panose="020B0604020202020204" pitchFamily="34" charset="0"/>
              <a:buChar char="•"/>
            </a:pPr>
            <a:r>
              <a:rPr lang="en-US" dirty="0"/>
              <a:t>Staff need to respect the authority of the commission to make policy-level</a:t>
            </a:r>
            <a:r>
              <a:rPr lang="en-US" baseline="0" dirty="0"/>
              <a:t> decisions</a:t>
            </a:r>
          </a:p>
          <a:p>
            <a:pPr marL="1085850" lvl="2" indent="-171450">
              <a:buFont typeface="Arial" panose="020B0604020202020204" pitchFamily="34" charset="0"/>
              <a:buChar char="•"/>
            </a:pPr>
            <a:r>
              <a:rPr lang="en-US" baseline="0" dirty="0"/>
              <a:t>Important for maintaining trust between agency and commission and commission accountability</a:t>
            </a: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11</a:t>
            </a:fld>
            <a:endParaRPr lang="en-US"/>
          </a:p>
        </p:txBody>
      </p:sp>
    </p:spTree>
    <p:extLst>
      <p:ext uri="{BB962C8B-B14F-4D97-AF65-F5344CB8AC3E}">
        <p14:creationId xmlns:p14="http://schemas.microsoft.com/office/powerpoint/2010/main" val="141521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Trustees</a:t>
            </a:r>
            <a:r>
              <a:rPr lang="en-US" baseline="0" dirty="0"/>
              <a:t> are responsible for:</a:t>
            </a:r>
          </a:p>
          <a:p>
            <a:pPr marL="628650" lvl="1" indent="-171450">
              <a:buFont typeface="Arial" panose="020B0604020202020204" pitchFamily="34" charset="0"/>
              <a:buChar char="•"/>
            </a:pPr>
            <a:r>
              <a:rPr lang="en-US" baseline="0" dirty="0"/>
              <a:t>Maintaining the corpus of the trust – i.e. healthy fish and wildlife population and lands/waters/habitats under their jurisdiction</a:t>
            </a:r>
          </a:p>
          <a:p>
            <a:pPr marL="628650" lvl="1" indent="-171450">
              <a:buFont typeface="Arial" panose="020B0604020202020204" pitchFamily="34" charset="0"/>
              <a:buChar char="•"/>
            </a:pPr>
            <a:r>
              <a:rPr lang="en-US" baseline="0" dirty="0"/>
              <a:t>Considering the needs of all beneficiaries by:</a:t>
            </a:r>
          </a:p>
          <a:p>
            <a:pPr marL="1085850" lvl="2" indent="-171450">
              <a:buFont typeface="Arial" panose="020B0604020202020204" pitchFamily="34" charset="0"/>
              <a:buChar char="•"/>
            </a:pPr>
            <a:r>
              <a:rPr lang="en-US" baseline="0" dirty="0"/>
              <a:t>Not giving undue preference to one or a few interests</a:t>
            </a:r>
          </a:p>
          <a:p>
            <a:pPr marL="1085850" lvl="2" indent="-171450">
              <a:buFont typeface="Arial" panose="020B0604020202020204" pitchFamily="34" charset="0"/>
              <a:buChar char="•"/>
            </a:pPr>
            <a:r>
              <a:rPr lang="en-US" baseline="0" dirty="0"/>
              <a:t>Not just listening to the loudest voices in the room</a:t>
            </a:r>
          </a:p>
          <a:p>
            <a:pPr marL="1085850" lvl="2" indent="-171450">
              <a:buFont typeface="Arial" panose="020B0604020202020204" pitchFamily="34" charset="0"/>
              <a:buChar char="•"/>
            </a:pPr>
            <a:r>
              <a:rPr lang="en-US" baseline="0" dirty="0"/>
              <a:t>Respecting the views and values of others, whether they align or conflict with your own</a:t>
            </a:r>
          </a:p>
          <a:p>
            <a:pPr marL="1085850" lvl="2" indent="-171450">
              <a:buFont typeface="Arial" panose="020B0604020202020204" pitchFamily="34" charset="0"/>
              <a:buChar char="•"/>
            </a:pPr>
            <a:r>
              <a:rPr lang="en-US" baseline="0" dirty="0"/>
              <a:t>Making decisions that don’t foreclose options for future generations</a:t>
            </a:r>
          </a:p>
          <a:p>
            <a:pPr marL="628650" lvl="1" indent="-171450">
              <a:buFont typeface="Arial" panose="020B0604020202020204" pitchFamily="34" charset="0"/>
              <a:buChar char="•"/>
            </a:pPr>
            <a:r>
              <a:rPr lang="en-US" baseline="0" dirty="0"/>
              <a:t>Allocating benefits from the trust in ways that are:</a:t>
            </a:r>
          </a:p>
          <a:p>
            <a:pPr marL="1085850" lvl="2" indent="-171450">
              <a:buFont typeface="Arial" panose="020B0604020202020204" pitchFamily="34" charset="0"/>
              <a:buChar char="•"/>
            </a:pPr>
            <a:r>
              <a:rPr lang="en-US" baseline="0" dirty="0"/>
              <a:t>Consistent with the capacity of the trust (i.e. sustainable)</a:t>
            </a:r>
          </a:p>
          <a:p>
            <a:pPr marL="1085850" lvl="2" indent="-171450">
              <a:buFont typeface="Arial" panose="020B0604020202020204" pitchFamily="34" charset="0"/>
              <a:buChar char="•"/>
            </a:pPr>
            <a:r>
              <a:rPr lang="en-US" baseline="0" dirty="0"/>
              <a:t>Consider the different and sometimes competing interests of stakeholders</a:t>
            </a:r>
          </a:p>
          <a:p>
            <a:pPr marL="628650" lvl="1" indent="-171450">
              <a:buFont typeface="Arial" panose="020B0604020202020204" pitchFamily="34" charset="0"/>
              <a:buChar char="•"/>
            </a:pPr>
            <a:r>
              <a:rPr lang="en-US" baseline="0" dirty="0">
                <a:solidFill>
                  <a:schemeClr val="tx1"/>
                </a:solidFill>
              </a:rPr>
              <a:t>Focus on policy and regulatory matters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Refrain from intruding on administrative issues that are the responsibility of the agency director  and senior management (personnel, day-to-day wildlife or management decisions, state-wide government processes)</a:t>
            </a:r>
          </a:p>
          <a:p>
            <a:pPr marL="914400" lvl="2" indent="0">
              <a:buFont typeface="Arial" panose="020B0604020202020204" pitchFamily="34" charset="0"/>
              <a:buNone/>
            </a:pP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fld id="{6AEA2B09-39FE-4944-8227-C97A069DE206}" type="slidenum">
              <a:rPr lang="en-US" smtClean="0"/>
              <a:t>12</a:t>
            </a:fld>
            <a:endParaRPr lang="en-US"/>
          </a:p>
        </p:txBody>
      </p:sp>
    </p:spTree>
    <p:extLst>
      <p:ext uri="{BB962C8B-B14F-4D97-AF65-F5344CB8AC3E}">
        <p14:creationId xmlns:p14="http://schemas.microsoft.com/office/powerpoint/2010/main" val="318747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Commission decisions</a:t>
            </a:r>
            <a:r>
              <a:rPr lang="en-US" baseline="0" dirty="0"/>
              <a:t> should be based on 5 main sources of information:</a:t>
            </a:r>
          </a:p>
          <a:p>
            <a:pPr marL="628650" lvl="1" indent="-171450">
              <a:buFont typeface="Arial" panose="020B0604020202020204" pitchFamily="34" charset="0"/>
              <a:buChar char="•"/>
            </a:pPr>
            <a:r>
              <a:rPr lang="en-US" baseline="0" dirty="0"/>
              <a:t>Biology/ecology: information about the status, trends, productivity, etc. of populations or ecosystems</a:t>
            </a:r>
          </a:p>
          <a:p>
            <a:pPr marL="628650" lvl="1" indent="-171450">
              <a:buFont typeface="Arial" panose="020B0604020202020204" pitchFamily="34" charset="0"/>
              <a:buChar char="•"/>
            </a:pPr>
            <a:r>
              <a:rPr lang="en-US" baseline="0" dirty="0"/>
              <a:t>Technical feasibility: information about what the agency can do technically; e.g. limits on survey accuracy or data analysis</a:t>
            </a:r>
          </a:p>
          <a:p>
            <a:pPr marL="628650" lvl="1" indent="-171450">
              <a:buFont typeface="Arial" panose="020B0604020202020204" pitchFamily="34" charset="0"/>
              <a:buChar char="•"/>
            </a:pPr>
            <a:r>
              <a:rPr lang="en-US" baseline="0" dirty="0"/>
              <a:t>Legal mandates and constraints: information about the limits of commission authority or requirements for how resources are allocated (e.g. resident preference in allocating limited permits)</a:t>
            </a:r>
          </a:p>
          <a:p>
            <a:pPr marL="628650" lvl="1" indent="-171450">
              <a:buFont typeface="Arial" panose="020B0604020202020204" pitchFamily="34" charset="0"/>
              <a:buChar char="•"/>
            </a:pPr>
            <a:r>
              <a:rPr lang="en-US" baseline="0" dirty="0"/>
              <a:t>Economic feasibility: information on what the agency can afford to do</a:t>
            </a:r>
          </a:p>
          <a:p>
            <a:pPr marL="628650" lvl="1" indent="-171450">
              <a:buFont typeface="Arial" panose="020B0604020202020204" pitchFamily="34" charset="0"/>
              <a:buChar char="•"/>
            </a:pPr>
            <a:r>
              <a:rPr lang="en-US" baseline="0" dirty="0"/>
              <a:t>Social values and interests: information from social science and public engagement regarding people’s preferences and desires for benefits or their willingness to accept certain management actions.</a:t>
            </a:r>
          </a:p>
          <a:p>
            <a:pPr marL="171450" lvl="0" indent="-171450">
              <a:buFont typeface="Arial" panose="020B0604020202020204" pitchFamily="34" charset="0"/>
              <a:buChar char="•"/>
            </a:pPr>
            <a:r>
              <a:rPr lang="en-US" baseline="0" dirty="0"/>
              <a:t>These factors define the “sustainable decision space” for a commission</a:t>
            </a:r>
          </a:p>
          <a:p>
            <a:pPr marL="171450" lvl="0" indent="-171450">
              <a:buFont typeface="Arial" panose="020B0604020202020204" pitchFamily="34" charset="0"/>
              <a:buChar char="•"/>
            </a:pPr>
            <a:r>
              <a:rPr lang="en-US" baseline="0" dirty="0"/>
              <a:t>Ignoring or lacking information from any of these sources can lead to a decision that cannot be implemented or that is overturned.</a:t>
            </a: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13</a:t>
            </a:fld>
            <a:endParaRPr lang="en-US"/>
          </a:p>
        </p:txBody>
      </p:sp>
    </p:spTree>
    <p:extLst>
      <p:ext uri="{BB962C8B-B14F-4D97-AF65-F5344CB8AC3E}">
        <p14:creationId xmlns:p14="http://schemas.microsoft.com/office/powerpoint/2010/main" val="64685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Peoples demand for energy, food,</a:t>
            </a:r>
            <a:r>
              <a:rPr lang="en-US" baseline="0" dirty="0"/>
              <a:t> and space are placing greater demands on habitat and wildlife populations</a:t>
            </a:r>
          </a:p>
          <a:p>
            <a:pPr marL="171450" indent="-171450">
              <a:buFont typeface="Arial" panose="020B0604020202020204" pitchFamily="34" charset="0"/>
              <a:buChar char="•"/>
            </a:pPr>
            <a:r>
              <a:rPr lang="en-US" dirty="0"/>
              <a:t>Society’s wildlife oriented values are changing:</a:t>
            </a:r>
          </a:p>
          <a:p>
            <a:pPr marL="628650" lvl="1" indent="-171450">
              <a:buFont typeface="Arial" panose="020B0604020202020204" pitchFamily="34" charset="0"/>
              <a:buChar char="•"/>
            </a:pPr>
            <a:r>
              <a:rPr lang="en-US" dirty="0"/>
              <a:t>Traditionalists who believe wildlife should be used and managed for human benefit are declining</a:t>
            </a:r>
          </a:p>
          <a:p>
            <a:pPr marL="628650" lvl="1" indent="-171450">
              <a:buFont typeface="Arial" panose="020B0604020202020204" pitchFamily="34" charset="0"/>
              <a:buChar char="•"/>
            </a:pPr>
            <a:r>
              <a:rPr lang="en-US" dirty="0"/>
              <a:t>Mutualists who believe wildlife are part of our social network and that we should live in harmony with wildlife are increasing</a:t>
            </a:r>
          </a:p>
          <a:p>
            <a:pPr marL="628650" lvl="1" indent="-171450">
              <a:buFont typeface="Arial" panose="020B0604020202020204" pitchFamily="34" charset="0"/>
              <a:buChar char="•"/>
            </a:pPr>
            <a:r>
              <a:rPr lang="en-US" dirty="0"/>
              <a:t>Pluralists who demonstrate both traditionalist and mutualist values to varying degrees depending on the specific context represent a significant</a:t>
            </a:r>
            <a:r>
              <a:rPr lang="en-US" baseline="0" dirty="0"/>
              <a:t> part of the population in many states</a:t>
            </a:r>
            <a:endParaRPr lang="en-US" dirty="0"/>
          </a:p>
          <a:p>
            <a:pPr marL="628650" lvl="1" indent="-171450">
              <a:buFont typeface="Arial" panose="020B0604020202020204" pitchFamily="34" charset="0"/>
              <a:buChar char="•"/>
            </a:pPr>
            <a:r>
              <a:rPr lang="en-US" dirty="0"/>
              <a:t>Distanced individuals who often believe that wildlife-related are less salient to them may be increasing, especially in large</a:t>
            </a:r>
            <a:r>
              <a:rPr lang="en-US" baseline="0" dirty="0"/>
              <a:t> metropolitan areas</a:t>
            </a:r>
          </a:p>
          <a:p>
            <a:pPr marL="171450" lvl="0" indent="-171450">
              <a:buFont typeface="Arial" panose="020B0604020202020204" pitchFamily="34" charset="0"/>
              <a:buChar char="•"/>
            </a:pPr>
            <a:r>
              <a:rPr lang="en-US" dirty="0"/>
              <a:t>Public policy-making is increasingly polarized and uncivil</a:t>
            </a:r>
          </a:p>
          <a:p>
            <a:pPr marL="171450" lvl="0" indent="-171450">
              <a:buFont typeface="Arial" panose="020B0604020202020204" pitchFamily="34" charset="0"/>
              <a:buChar char="•"/>
            </a:pPr>
            <a:r>
              <a:rPr lang="en-US" dirty="0"/>
              <a:t>Operating</a:t>
            </a:r>
            <a:r>
              <a:rPr lang="en-US" baseline="0" dirty="0"/>
              <a:t> environments for</a:t>
            </a:r>
            <a:r>
              <a:rPr lang="en-US" dirty="0"/>
              <a:t> agencies and commissions are changing:</a:t>
            </a:r>
          </a:p>
          <a:p>
            <a:pPr marL="628650" lvl="1" indent="-171450">
              <a:buFont typeface="Arial" panose="020B0604020202020204" pitchFamily="34" charset="0"/>
              <a:buChar char="•"/>
            </a:pPr>
            <a:r>
              <a:rPr lang="en-US" dirty="0"/>
              <a:t>Greater</a:t>
            </a:r>
            <a:r>
              <a:rPr lang="en-US" baseline="0" dirty="0"/>
              <a:t> emphasis on non-game species and habitats</a:t>
            </a:r>
          </a:p>
          <a:p>
            <a:pPr marL="628650" lvl="1" indent="-171450">
              <a:buFont typeface="Arial" panose="020B0604020202020204" pitchFamily="34" charset="0"/>
              <a:buChar char="•"/>
            </a:pPr>
            <a:r>
              <a:rPr lang="en-US" baseline="0" dirty="0"/>
              <a:t>Reduced budget and caps of personnel levels</a:t>
            </a:r>
          </a:p>
          <a:p>
            <a:pPr marL="628650" lvl="1" indent="-171450">
              <a:buFont typeface="Arial" panose="020B0604020202020204" pitchFamily="34" charset="0"/>
              <a:buChar char="•"/>
            </a:pPr>
            <a:r>
              <a:rPr lang="en-US" baseline="0" dirty="0"/>
              <a:t>New or expanding diseases (e.g. CWD or hantavirus)</a:t>
            </a:r>
          </a:p>
          <a:p>
            <a:pPr marL="628650" lvl="1" indent="-171450">
              <a:buFont typeface="Arial" panose="020B0604020202020204" pitchFamily="34" charset="0"/>
              <a:buChar char="•"/>
            </a:pPr>
            <a:r>
              <a:rPr lang="en-US" baseline="0" dirty="0"/>
              <a:t>Increased attention to diversity, equity, inclusion, and justice</a:t>
            </a:r>
          </a:p>
          <a:p>
            <a:pPr marL="628650" lvl="1" indent="-171450">
              <a:buFont typeface="Arial" panose="020B0604020202020204" pitchFamily="34" charset="0"/>
              <a:buChar char="•"/>
            </a:pPr>
            <a:r>
              <a:rPr lang="en-US" baseline="0" dirty="0"/>
              <a:t>Impacts of climate change</a:t>
            </a:r>
          </a:p>
          <a:p>
            <a:pPr marL="628650" lvl="1" indent="-171450">
              <a:buFont typeface="Arial" panose="020B0604020202020204" pitchFamily="34" charset="0"/>
              <a:buChar char="•"/>
            </a:pPr>
            <a:r>
              <a:rPr lang="en-US" baseline="0" dirty="0"/>
              <a:t>Etc.</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14</a:t>
            </a:fld>
            <a:endParaRPr lang="en-US"/>
          </a:p>
        </p:txBody>
      </p:sp>
    </p:spTree>
    <p:extLst>
      <p:ext uri="{BB962C8B-B14F-4D97-AF65-F5344CB8AC3E}">
        <p14:creationId xmlns:p14="http://schemas.microsoft.com/office/powerpoint/2010/main" val="939237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a:t>
            </a:r>
            <a:r>
              <a:rPr lang="en-US" baseline="0" dirty="0"/>
              <a:t> Points:</a:t>
            </a:r>
          </a:p>
          <a:p>
            <a:pPr marL="171450" indent="-171450">
              <a:buFont typeface="Arial" panose="020B0604020202020204" pitchFamily="34" charset="0"/>
              <a:buChar char="•"/>
            </a:pPr>
            <a:r>
              <a:rPr lang="en-US" baseline="0" dirty="0"/>
              <a:t>To be effective in today’s environment, Commissions and Commission Members need to:</a:t>
            </a:r>
          </a:p>
          <a:p>
            <a:pPr marL="628650" lvl="1" indent="-171450">
              <a:buFont typeface="Arial" panose="020B0604020202020204" pitchFamily="34" charset="0"/>
              <a:buChar char="•"/>
            </a:pPr>
            <a:r>
              <a:rPr lang="en-US" baseline="0" dirty="0"/>
              <a:t>Seek out and ensure that all perspectives are invited to the discussion</a:t>
            </a:r>
          </a:p>
          <a:p>
            <a:pPr marL="1085850" lvl="2" indent="-171450">
              <a:buFont typeface="Arial" panose="020B0604020202020204" pitchFamily="34" charset="0"/>
              <a:buChar char="•"/>
            </a:pPr>
            <a:r>
              <a:rPr lang="en-US" baseline="0" dirty="0"/>
              <a:t>Invite all who might be impacted by issue or decision</a:t>
            </a:r>
          </a:p>
          <a:p>
            <a:pPr marL="1085850" lvl="2" indent="-171450">
              <a:buFont typeface="Arial" panose="020B0604020202020204" pitchFamily="34" charset="0"/>
              <a:buChar char="•"/>
            </a:pPr>
            <a:r>
              <a:rPr lang="en-US" baseline="0" dirty="0"/>
              <a:t>Understand and consider their values, interests and concerns about the issue, including your own</a:t>
            </a:r>
          </a:p>
          <a:p>
            <a:pPr marL="1085850" lvl="2" indent="-171450">
              <a:buFont typeface="Arial" panose="020B0604020202020204" pitchFamily="34" charset="0"/>
              <a:buChar char="•"/>
            </a:pPr>
            <a:r>
              <a:rPr lang="en-US" baseline="0" dirty="0"/>
              <a:t>Encourage dialogue among parties with different interests</a:t>
            </a:r>
          </a:p>
          <a:p>
            <a:pPr marL="914400" lvl="2"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t>Treat all perspectives equitably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Remember that “empathy does not imply endorsement”</a:t>
            </a:r>
          </a:p>
          <a:p>
            <a:pPr marL="1085850" lvl="2" indent="-171450">
              <a:buFont typeface="Arial" panose="020B0604020202020204" pitchFamily="34" charset="0"/>
              <a:buChar char="•"/>
            </a:pPr>
            <a:r>
              <a:rPr lang="en-US" baseline="0" dirty="0"/>
              <a:t>Don’t favor the loudest voice in the room (or the most politically connected, wealthiest, etc.)</a:t>
            </a:r>
          </a:p>
          <a:p>
            <a:pPr marL="1085850" lvl="2" indent="-171450">
              <a:buFont typeface="Arial" panose="020B0604020202020204" pitchFamily="34" charset="0"/>
              <a:buChar char="•"/>
            </a:pPr>
            <a:r>
              <a:rPr lang="en-US" baseline="0" dirty="0"/>
              <a:t>Remember that the president or leader of a stakeholder group may not represent all members of that group</a:t>
            </a:r>
          </a:p>
          <a:p>
            <a:pPr marL="1085850" lvl="2" indent="-171450">
              <a:buFont typeface="Arial" panose="020B0604020202020204" pitchFamily="34" charset="0"/>
              <a:buChar char="•"/>
            </a:pPr>
            <a:r>
              <a:rPr lang="en-US" baseline="0" dirty="0"/>
              <a:t>Be impartial and objective – avoid being influenced by your personal perspectives</a:t>
            </a:r>
          </a:p>
          <a:p>
            <a:pPr marL="1085850" lvl="2" indent="-171450">
              <a:buFont typeface="Arial" panose="020B0604020202020204" pitchFamily="34" charset="0"/>
              <a:buChar char="•"/>
            </a:pPr>
            <a:r>
              <a:rPr lang="en-US" baseline="0" dirty="0"/>
              <a:t>Put the interests of the public above personal interests</a:t>
            </a:r>
          </a:p>
          <a:p>
            <a:pPr marL="1085850" lvl="2"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Seek to fully understand the issue</a:t>
            </a:r>
          </a:p>
          <a:p>
            <a:pPr marL="1085850" lvl="2" indent="-171450">
              <a:buFont typeface="Arial" panose="020B0604020202020204" pitchFamily="34" charset="0"/>
              <a:buChar char="•"/>
            </a:pPr>
            <a:r>
              <a:rPr lang="en-US" baseline="0" dirty="0"/>
              <a:t>Understand the positive and negative ecological, social, cultural, economic and political impacts</a:t>
            </a:r>
          </a:p>
          <a:p>
            <a:pPr marL="1085850" lvl="2" indent="-171450">
              <a:buFont typeface="Arial" panose="020B0604020202020204" pitchFamily="34" charset="0"/>
              <a:buChar char="•"/>
            </a:pPr>
            <a:r>
              <a:rPr lang="en-US" baseline="0" dirty="0"/>
              <a:t>Rely on staff and subject matter experts (including traditional/indigenous ecological knowledge) to provide knowledge and insight on issue</a:t>
            </a:r>
          </a:p>
          <a:p>
            <a:pPr marL="1085850" lvl="2" indent="-171450">
              <a:buFont typeface="Arial" panose="020B0604020202020204" pitchFamily="34" charset="0"/>
              <a:buChar char="•"/>
            </a:pPr>
            <a:r>
              <a:rPr lang="en-US" baseline="0" dirty="0"/>
              <a:t>Understand the risks associated with the issue/decision </a:t>
            </a:r>
          </a:p>
          <a:p>
            <a:pPr marL="1085850" lvl="2" indent="-171450">
              <a:buFont typeface="Arial" panose="020B0604020202020204" pitchFamily="34" charset="0"/>
              <a:buChar char="•"/>
            </a:pPr>
            <a:r>
              <a:rPr lang="en-US" baseline="0" dirty="0"/>
              <a:t>Be open-minded as new information surfaces</a:t>
            </a:r>
          </a:p>
          <a:p>
            <a:pPr marL="1085850" lvl="2" indent="-171450">
              <a:buFont typeface="Arial" panose="020B0604020202020204" pitchFamily="34" charset="0"/>
              <a:buChar char="•"/>
            </a:pPr>
            <a:r>
              <a:rPr lang="en-US" baseline="0" dirty="0"/>
              <a:t>Be open to postponing decision if more information is needed to make a factually sound and durable decision</a:t>
            </a:r>
          </a:p>
          <a:p>
            <a:pPr marL="1085850" lvl="2"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Consider the short- and long-term impacts of decisions</a:t>
            </a:r>
          </a:p>
          <a:p>
            <a:pPr marL="1085850" lvl="2" indent="-171450">
              <a:buFont typeface="Arial" panose="020B0604020202020204" pitchFamily="34" charset="0"/>
              <a:buChar char="•"/>
            </a:pPr>
            <a:r>
              <a:rPr lang="en-US" baseline="0" dirty="0"/>
              <a:t>Consider both positive and negative impacts to people and to the public trust resources</a:t>
            </a:r>
          </a:p>
          <a:p>
            <a:pPr marL="1085850" lvl="2" indent="-171450">
              <a:buFont typeface="Arial" panose="020B0604020202020204" pitchFamily="34" charset="0"/>
              <a:buChar char="•"/>
            </a:pPr>
            <a:r>
              <a:rPr lang="en-US" baseline="0" dirty="0"/>
              <a:t>Be holistic and broad-minded (understand the larger context)</a:t>
            </a:r>
          </a:p>
          <a:p>
            <a:pPr marL="1085850" lvl="2" indent="-171450">
              <a:buFont typeface="Arial" panose="020B0604020202020204" pitchFamily="34" charset="0"/>
              <a:buChar char="•"/>
            </a:pPr>
            <a:r>
              <a:rPr lang="en-US" baseline="0" dirty="0"/>
              <a:t>Be realistic and practical (e.g., policies and regulations are feasible and enforceable)  </a:t>
            </a:r>
          </a:p>
          <a:p>
            <a:pPr marL="1085850" lvl="2" indent="-171450">
              <a:buFont typeface="Arial" panose="020B0604020202020204" pitchFamily="34" charset="0"/>
              <a:buChar char="•"/>
            </a:pPr>
            <a:r>
              <a:rPr lang="en-US" baseline="0" dirty="0"/>
              <a:t>Partner with other organizations to leverage resources and capabilities </a:t>
            </a:r>
          </a:p>
          <a:p>
            <a:pPr marL="914400" lvl="2"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t>Act and speak as one body</a:t>
            </a:r>
          </a:p>
          <a:p>
            <a:pPr marL="1085850" lvl="2" indent="-171450">
              <a:buFont typeface="Arial" panose="020B0604020202020204" pitchFamily="34" charset="0"/>
              <a:buChar char="•"/>
            </a:pPr>
            <a:r>
              <a:rPr lang="en-US" baseline="0" dirty="0"/>
              <a:t>Provide your perspectives, but decision making is a collaborative process; be civil and courteous</a:t>
            </a:r>
          </a:p>
          <a:p>
            <a:pPr marL="1085850" lvl="2" indent="-171450">
              <a:buFont typeface="Arial" panose="020B0604020202020204" pitchFamily="34" charset="0"/>
              <a:buChar char="•"/>
            </a:pPr>
            <a:r>
              <a:rPr lang="en-US" baseline="0" dirty="0"/>
              <a:t>Be purposeful about desired outcomes of decision</a:t>
            </a:r>
          </a:p>
          <a:p>
            <a:pPr marL="1085850" lvl="2" indent="-171450">
              <a:buFont typeface="Arial" panose="020B0604020202020204" pitchFamily="34" charset="0"/>
              <a:buChar char="•"/>
            </a:pPr>
            <a:r>
              <a:rPr lang="en-US" baseline="0" dirty="0"/>
              <a:t>Be respectful of Commission member, stakeholder and staff interests and opinions</a:t>
            </a:r>
          </a:p>
          <a:p>
            <a:pPr marL="1085850" lvl="2" indent="-171450">
              <a:buFont typeface="Arial" panose="020B0604020202020204" pitchFamily="34" charset="0"/>
              <a:buChar char="•"/>
            </a:pPr>
            <a:r>
              <a:rPr lang="en-US" baseline="0" dirty="0"/>
              <a:t>Be collaborative and supportive of fellow Commission members</a:t>
            </a:r>
          </a:p>
          <a:p>
            <a:pPr marL="914400" lvl="2"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t>Are accountable for decisions: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Demonstrate your support for final decision, even if you don’t fully agree with the outcome</a:t>
            </a:r>
          </a:p>
          <a:p>
            <a:pPr marL="1085850" lvl="2" indent="-171450">
              <a:buFont typeface="Arial" panose="020B0604020202020204" pitchFamily="34" charset="0"/>
              <a:buChar char="•"/>
            </a:pPr>
            <a:r>
              <a:rPr lang="en-US" baseline="0" dirty="0"/>
              <a:t>Don’t “pass the buck” or blame others for decisions you make</a:t>
            </a:r>
          </a:p>
          <a:p>
            <a:pPr marL="1085850" lvl="2" indent="-171450">
              <a:buFont typeface="Arial" panose="020B0604020202020204" pitchFamily="34" charset="0"/>
              <a:buChar char="•"/>
            </a:pPr>
            <a:r>
              <a:rPr lang="en-US" baseline="0" dirty="0"/>
              <a:t>Accept responsibility for the outcomes – both positive and negative – of decisions</a:t>
            </a:r>
          </a:p>
          <a:p>
            <a:pPr marL="1085850" lvl="2" indent="-171450">
              <a:buFont typeface="Arial" panose="020B0604020202020204" pitchFamily="34" charset="0"/>
              <a:buChar char="•"/>
            </a:pPr>
            <a:r>
              <a:rPr lang="en-US" baseline="0" dirty="0"/>
              <a:t>Provide civil feedback to people who question a decision explaining your rationale and informing them of their opportunity to participate in future decision-making</a:t>
            </a:r>
            <a:endParaRPr lang="en-US" dirty="0"/>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15</a:t>
            </a:fld>
            <a:endParaRPr lang="en-US"/>
          </a:p>
        </p:txBody>
      </p:sp>
    </p:spTree>
    <p:extLst>
      <p:ext uri="{BB962C8B-B14F-4D97-AF65-F5344CB8AC3E}">
        <p14:creationId xmlns:p14="http://schemas.microsoft.com/office/powerpoint/2010/main" val="119062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In addition to managing</a:t>
            </a:r>
            <a:r>
              <a:rPr lang="en-US" baseline="0" dirty="0"/>
              <a:t> the public trust resources, commissions play a vital role in managing the public’s trust in the commission and agency</a:t>
            </a:r>
          </a:p>
          <a:p>
            <a:pPr marL="171450" indent="-171450">
              <a:buFont typeface="Arial" panose="020B0604020202020204" pitchFamily="34" charset="0"/>
              <a:buChar char="•"/>
            </a:pPr>
            <a:r>
              <a:rPr lang="en-US" baseline="0" dirty="0"/>
              <a:t>Public trust in an agency is a valuable asset – with it, much is possible; without it conservation is much more difficult</a:t>
            </a:r>
          </a:p>
          <a:p>
            <a:pPr marL="171450" indent="-171450">
              <a:buFont typeface="Arial" panose="020B0604020202020204" pitchFamily="34" charset="0"/>
              <a:buChar char="•"/>
            </a:pPr>
            <a:r>
              <a:rPr lang="en-US" baseline="0" dirty="0"/>
              <a:t>Trust in government has been steadily declining over the past 50 years</a:t>
            </a:r>
          </a:p>
          <a:p>
            <a:pPr marL="171450" indent="-171450">
              <a:buFont typeface="Arial" panose="020B0604020202020204" pitchFamily="34" charset="0"/>
              <a:buChar char="•"/>
            </a:pPr>
            <a:r>
              <a:rPr lang="en-US" baseline="0" dirty="0"/>
              <a:t>State wildlife agencies enjoy higher trust levels than many other parts of government, but trust is easily lost and hard to re-gain</a:t>
            </a:r>
          </a:p>
          <a:p>
            <a:pPr marL="171450" indent="-171450">
              <a:buFont typeface="Arial" panose="020B0604020202020204" pitchFamily="34" charset="0"/>
              <a:buChar char="•"/>
            </a:pPr>
            <a:r>
              <a:rPr lang="en-US" baseline="0" dirty="0"/>
              <a:t>Keys to maintaining public trust include:</a:t>
            </a:r>
          </a:p>
          <a:p>
            <a:pPr marL="628650" lvl="1" indent="-171450">
              <a:buFont typeface="Arial" panose="020B0604020202020204" pitchFamily="34" charset="0"/>
              <a:buChar char="•"/>
            </a:pPr>
            <a:r>
              <a:rPr lang="en-US" dirty="0"/>
              <a:t>Honesty, openness, fairness – with all</a:t>
            </a:r>
          </a:p>
          <a:p>
            <a:pPr marL="628650" lvl="1" indent="-171450">
              <a:buFont typeface="Arial" panose="020B0604020202020204" pitchFamily="34" charset="0"/>
              <a:buChar char="•"/>
            </a:pPr>
            <a:r>
              <a:rPr lang="en-US" dirty="0"/>
              <a:t>Reliability - meeting expectations</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16</a:t>
            </a:fld>
            <a:endParaRPr lang="en-US"/>
          </a:p>
        </p:txBody>
      </p:sp>
    </p:spTree>
    <p:extLst>
      <p:ext uri="{BB962C8B-B14F-4D97-AF65-F5344CB8AC3E}">
        <p14:creationId xmlns:p14="http://schemas.microsoft.com/office/powerpoint/2010/main" val="2465659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An updated edition of the AFWA Commission Guidebook is</a:t>
            </a:r>
            <a:r>
              <a:rPr lang="en-US" baseline="0" dirty="0"/>
              <a:t> available</a:t>
            </a:r>
          </a:p>
          <a:p>
            <a:pPr marL="171450" indent="-171450">
              <a:buFont typeface="Arial" panose="020B0604020202020204" pitchFamily="34" charset="0"/>
              <a:buChar char="•"/>
            </a:pPr>
            <a:r>
              <a:rPr lang="en-US" baseline="0" dirty="0"/>
              <a:t>The guidebook provides additional background on all the topics discussed in this presentation as well as information on tools for working with stakeholders, how to hold electronic meetings, etc.</a:t>
            </a:r>
          </a:p>
          <a:p>
            <a:pPr marL="171450" indent="-171450">
              <a:buFont typeface="Arial" panose="020B0604020202020204" pitchFamily="34" charset="0"/>
              <a:buChar char="•"/>
            </a:pPr>
            <a:r>
              <a:rPr lang="en-US" baseline="0" dirty="0"/>
              <a:t>It also includes a bibliography of some of the most important literature on wildlife governance, working with stakeholders, etc., much of which is available online, through links embedded in the guidebook.</a:t>
            </a:r>
          </a:p>
          <a:p>
            <a:pPr marL="171450" indent="-171450">
              <a:buFont typeface="Arial" panose="020B0604020202020204" pitchFamily="34" charset="0"/>
              <a:buChar char="•"/>
            </a:pPr>
            <a:r>
              <a:rPr lang="en-US" baseline="0" dirty="0"/>
              <a:t>The guidebook is available on the AFWA website at: insert </a:t>
            </a:r>
            <a:r>
              <a:rPr lang="en-US" baseline="0" dirty="0" err="1"/>
              <a:t>url</a:t>
            </a: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17</a:t>
            </a:fld>
            <a:endParaRPr lang="en-US"/>
          </a:p>
        </p:txBody>
      </p:sp>
    </p:spTree>
    <p:extLst>
      <p:ext uri="{BB962C8B-B14F-4D97-AF65-F5344CB8AC3E}">
        <p14:creationId xmlns:p14="http://schemas.microsoft.com/office/powerpoint/2010/main" val="581134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18</a:t>
            </a:fld>
            <a:endParaRPr lang="en-US"/>
          </a:p>
        </p:txBody>
      </p:sp>
    </p:spTree>
    <p:extLst>
      <p:ext uri="{BB962C8B-B14F-4D97-AF65-F5344CB8AC3E}">
        <p14:creationId xmlns:p14="http://schemas.microsoft.com/office/powerpoint/2010/main" val="350684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baseline="0" dirty="0"/>
              <a:t>Will briefly cover history of conservation and the origins of the commission system to provide background related to roles and responsibilities</a:t>
            </a:r>
          </a:p>
          <a:p>
            <a:pPr marL="171450" indent="-171450">
              <a:buFont typeface="Arial" panose="020B0604020202020204" pitchFamily="34" charset="0"/>
              <a:buChar char="•"/>
            </a:pPr>
            <a:r>
              <a:rPr lang="en-US" baseline="0" dirty="0"/>
              <a:t>Will touch on some of the variations in commissions across the U.S.</a:t>
            </a:r>
          </a:p>
          <a:p>
            <a:pPr marL="171450" indent="-171450">
              <a:buFont typeface="Arial" panose="020B0604020202020204" pitchFamily="34" charset="0"/>
              <a:buChar char="•"/>
            </a:pPr>
            <a:r>
              <a:rPr lang="en-US" baseline="0" dirty="0"/>
              <a:t>Will talk about the two key roles each commission has</a:t>
            </a:r>
          </a:p>
          <a:p>
            <a:pPr marL="171450" indent="-171450">
              <a:buFont typeface="Arial" panose="020B0604020202020204" pitchFamily="34" charset="0"/>
              <a:buChar char="•"/>
            </a:pPr>
            <a:r>
              <a:rPr lang="en-US" baseline="0" dirty="0"/>
              <a:t>Will go into more detail on public trust responsibilities and explain how staff can help the commission – especially with difficult issues</a:t>
            </a:r>
          </a:p>
          <a:p>
            <a:pPr marL="171450" indent="-171450">
              <a:buFont typeface="Arial" panose="020B0604020202020204" pitchFamily="34" charset="0"/>
              <a:buChar char="•"/>
            </a:pPr>
            <a:r>
              <a:rPr lang="en-US" baseline="0" dirty="0"/>
              <a:t>Will conclude with some thoughts on commission decision-making and how to be most effective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2</a:t>
            </a:fld>
            <a:endParaRPr lang="en-US"/>
          </a:p>
        </p:txBody>
      </p:sp>
    </p:spTree>
    <p:extLst>
      <p:ext uri="{BB962C8B-B14F-4D97-AF65-F5344CB8AC3E}">
        <p14:creationId xmlns:p14="http://schemas.microsoft.com/office/powerpoint/2010/main" val="93923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baseline="0" dirty="0"/>
              <a:t>Will briefly cover history of conservation and the origins of the commission system to provide background related to roles and responsibilities</a:t>
            </a:r>
          </a:p>
          <a:p>
            <a:pPr marL="171450" indent="-171450">
              <a:buFont typeface="Arial" panose="020B0604020202020204" pitchFamily="34" charset="0"/>
              <a:buChar char="•"/>
            </a:pPr>
            <a:r>
              <a:rPr lang="en-US" baseline="0" dirty="0"/>
              <a:t>Will touch on some of the variations in commissions across the U.S.</a:t>
            </a:r>
          </a:p>
          <a:p>
            <a:pPr marL="171450" indent="-171450">
              <a:buFont typeface="Arial" panose="020B0604020202020204" pitchFamily="34" charset="0"/>
              <a:buChar char="•"/>
            </a:pPr>
            <a:r>
              <a:rPr lang="en-US" baseline="0" dirty="0"/>
              <a:t>Will talk about the two key roles each commission has</a:t>
            </a:r>
          </a:p>
          <a:p>
            <a:pPr marL="171450" indent="-171450">
              <a:buFont typeface="Arial" panose="020B0604020202020204" pitchFamily="34" charset="0"/>
              <a:buChar char="•"/>
            </a:pPr>
            <a:r>
              <a:rPr lang="en-US" baseline="0" dirty="0"/>
              <a:t>Will go into more detail on public trust responsibilities and explain how staff can help the commission – especially with difficult issues</a:t>
            </a:r>
          </a:p>
          <a:p>
            <a:pPr marL="171450" indent="-171450">
              <a:buFont typeface="Arial" panose="020B0604020202020204" pitchFamily="34" charset="0"/>
              <a:buChar char="•"/>
            </a:pPr>
            <a:r>
              <a:rPr lang="en-US" baseline="0" dirty="0"/>
              <a:t>Will conclude with some thoughts on commission decision-making and how to be most effective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3</a:t>
            </a:fld>
            <a:endParaRPr lang="en-US"/>
          </a:p>
        </p:txBody>
      </p:sp>
    </p:spTree>
    <p:extLst>
      <p:ext uri="{BB962C8B-B14F-4D97-AF65-F5344CB8AC3E}">
        <p14:creationId xmlns:p14="http://schemas.microsoft.com/office/powerpoint/2010/main" val="93923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Prior</a:t>
            </a:r>
            <a:r>
              <a:rPr lang="en-US" baseline="0" dirty="0"/>
              <a:t> to European colonization, Native American culture, beliefs, and practices limited human impact on ecosystems</a:t>
            </a:r>
          </a:p>
          <a:p>
            <a:pPr marL="171450" indent="-171450">
              <a:buFont typeface="Arial" panose="020B0604020202020204" pitchFamily="34" charset="0"/>
              <a:buChar char="•"/>
            </a:pPr>
            <a:r>
              <a:rPr lang="en-US" baseline="0" dirty="0"/>
              <a:t>European colonists viewed wildlife resources as boundless and exploitation was largely unrestricted (with some exceptions), until the late 1800s.</a:t>
            </a:r>
          </a:p>
          <a:p>
            <a:pPr marL="171450" indent="-171450">
              <a:buFont typeface="Arial" panose="020B0604020202020204" pitchFamily="34" charset="0"/>
              <a:buChar char="•"/>
            </a:pPr>
            <a:r>
              <a:rPr lang="en-US" dirty="0"/>
              <a:t>The</a:t>
            </a:r>
            <a:r>
              <a:rPr lang="en-US" baseline="0" dirty="0"/>
              <a:t> landscape/habitat was drastically altered by humans (agriculture, ranching, industry, urban development) and many species were decimated by market hunting, fishing, and trapping; as well as government programs to eliminate predators to protect livestock and reduce bison herds to subjugate some Tribes</a:t>
            </a:r>
          </a:p>
          <a:p>
            <a:pPr marL="171450" indent="-171450">
              <a:buFont typeface="Arial" panose="020B0604020202020204" pitchFamily="34" charset="0"/>
              <a:buChar char="•"/>
            </a:pPr>
            <a:r>
              <a:rPr lang="en-US" baseline="0" dirty="0"/>
              <a:t>In the late 1880s and early 1900s early conservationists (Roosevelt, Pinchot, Grinnell, Harriet Hemenway) raised awareness and championed limiting exploitation.</a:t>
            </a:r>
          </a:p>
          <a:p>
            <a:pPr marL="171450" indent="-171450">
              <a:buFont typeface="Arial" panose="020B0604020202020204" pitchFamily="34" charset="0"/>
              <a:buChar char="•"/>
            </a:pPr>
            <a:r>
              <a:rPr lang="en-US" baseline="0" dirty="0"/>
              <a:t>Initial conservation measures focused on protecting remnant populations</a:t>
            </a:r>
          </a:p>
          <a:p>
            <a:pPr marL="171450" indent="-171450">
              <a:buFont typeface="Arial" panose="020B0604020202020204" pitchFamily="34" charset="0"/>
              <a:buChar char="•"/>
            </a:pPr>
            <a:r>
              <a:rPr lang="en-US" baseline="0" dirty="0"/>
              <a:t>By the mid 1900s scientific management was developed and supported habitat and species restoration</a:t>
            </a:r>
          </a:p>
          <a:p>
            <a:pPr marL="171450" indent="-171450">
              <a:buFont typeface="Arial" panose="020B0604020202020204" pitchFamily="34" charset="0"/>
              <a:buChar char="•"/>
            </a:pPr>
            <a:r>
              <a:rPr lang="en-US" baseline="0" dirty="0"/>
              <a:t>With increasing fish/wildlife populations, user demands and subsequent conflicts led to politically based decision-making</a:t>
            </a:r>
          </a:p>
          <a:p>
            <a:pPr marL="171450" indent="-171450">
              <a:buFont typeface="Arial" panose="020B0604020202020204" pitchFamily="34" charset="0"/>
              <a:buChar char="•"/>
            </a:pPr>
            <a:r>
              <a:rPr lang="en-US" baseline="0" dirty="0"/>
              <a:t>The International Association of Game, Fish, and Conservation Commissioners (AFWA’s predecessor) pressed for creation of citizen commissions in the 1930s as a better way to manage decisions.</a:t>
            </a:r>
          </a:p>
          <a:p>
            <a:pPr marL="171450" indent="-171450">
              <a:buFont typeface="Arial" panose="020B0604020202020204" pitchFamily="34" charset="0"/>
              <a:buChar char="•"/>
            </a:pPr>
            <a:r>
              <a:rPr lang="en-US" baseline="0" dirty="0"/>
              <a:t>The role of commissions is even more important today, given the increasing complexity of conservation due to ongoing social changes</a:t>
            </a: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4</a:t>
            </a:fld>
            <a:endParaRPr lang="en-US"/>
          </a:p>
        </p:txBody>
      </p:sp>
    </p:spTree>
    <p:extLst>
      <p:ext uri="{BB962C8B-B14F-4D97-AF65-F5344CB8AC3E}">
        <p14:creationId xmlns:p14="http://schemas.microsoft.com/office/powerpoint/2010/main" val="93923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The IAGFCC pressed</a:t>
            </a:r>
            <a:r>
              <a:rPr lang="en-US" baseline="0" dirty="0"/>
              <a:t> for creating commissions to:</a:t>
            </a:r>
          </a:p>
          <a:p>
            <a:pPr marL="628650" lvl="1" indent="-171450">
              <a:buFont typeface="Arial" panose="020B0604020202020204" pitchFamily="34" charset="0"/>
              <a:buChar char="•"/>
            </a:pPr>
            <a:r>
              <a:rPr lang="en-US" baseline="0" dirty="0"/>
              <a:t>Limit the effect of partisan politics by:</a:t>
            </a:r>
          </a:p>
          <a:p>
            <a:pPr marL="1085850" lvl="2" indent="-171450">
              <a:buFont typeface="Arial" panose="020B0604020202020204" pitchFamily="34" charset="0"/>
              <a:buChar char="•"/>
            </a:pPr>
            <a:r>
              <a:rPr lang="en-US" baseline="0" dirty="0"/>
              <a:t>Insulating commission members from electoral politics</a:t>
            </a:r>
          </a:p>
          <a:p>
            <a:pPr marL="1085850" lvl="2" indent="-171450">
              <a:buFont typeface="Arial" panose="020B0604020202020204" pitchFamily="34" charset="0"/>
              <a:buChar char="•"/>
            </a:pPr>
            <a:r>
              <a:rPr lang="en-US" baseline="0" dirty="0"/>
              <a:t>Using an appointment/confirmation process that provides for “checks and balances”</a:t>
            </a:r>
          </a:p>
          <a:p>
            <a:pPr marL="1085850" lvl="2" indent="-171450">
              <a:buFont typeface="Arial" panose="020B0604020202020204" pitchFamily="34" charset="0"/>
              <a:buChar char="•"/>
            </a:pPr>
            <a:r>
              <a:rPr lang="en-US" baseline="0" dirty="0"/>
              <a:t>Delegating complex conservation and resource allocation issues to a body that can focus on those issues and take time to reach decisions</a:t>
            </a:r>
          </a:p>
          <a:p>
            <a:pPr marL="628650" lvl="1" indent="-171450">
              <a:buFont typeface="Arial" panose="020B0604020202020204" pitchFamily="34" charset="0"/>
              <a:buChar char="•"/>
            </a:pPr>
            <a:r>
              <a:rPr lang="en-US" baseline="0" dirty="0"/>
              <a:t>Provide for public engagement:</a:t>
            </a:r>
          </a:p>
          <a:p>
            <a:pPr marL="1085850" lvl="2" indent="-171450">
              <a:buFont typeface="Arial" panose="020B0604020202020204" pitchFamily="34" charset="0"/>
              <a:buChar char="•"/>
            </a:pPr>
            <a:r>
              <a:rPr lang="en-US" baseline="0" dirty="0"/>
              <a:t>Commissions are more accessible than legislators</a:t>
            </a:r>
          </a:p>
          <a:p>
            <a:pPr marL="1085850" lvl="2" indent="-171450">
              <a:buFont typeface="Arial" panose="020B0604020202020204" pitchFamily="34" charset="0"/>
              <a:buChar char="•"/>
            </a:pPr>
            <a:r>
              <a:rPr lang="en-US" baseline="0" dirty="0"/>
              <a:t>Commission decision-making processes can be more open, transparent, and deliberative than legislative processes</a:t>
            </a:r>
          </a:p>
          <a:p>
            <a:pPr marL="628650" lvl="1" indent="-171450">
              <a:buFont typeface="Arial" panose="020B0604020202020204" pitchFamily="34" charset="0"/>
              <a:buChar char="•"/>
            </a:pPr>
            <a:r>
              <a:rPr lang="en-US" baseline="0" dirty="0"/>
              <a:t>Provide for stewardship and sustainable use by vesting a broad range of interests in resource conservation</a:t>
            </a:r>
          </a:p>
          <a:p>
            <a:pPr marL="628650" lvl="1" indent="-171450">
              <a:buFont typeface="Arial" panose="020B0604020202020204" pitchFamily="34" charset="0"/>
              <a:buChar char="•"/>
            </a:pPr>
            <a:r>
              <a:rPr lang="en-US" baseline="0" dirty="0"/>
              <a:t>Provide oversight of wildlife agencies by:</a:t>
            </a:r>
          </a:p>
          <a:p>
            <a:pPr marL="1085850" lvl="2" indent="-171450">
              <a:buFont typeface="Arial" panose="020B0604020202020204" pitchFamily="34" charset="0"/>
              <a:buChar char="•"/>
            </a:pPr>
            <a:r>
              <a:rPr lang="en-US" baseline="0" dirty="0"/>
              <a:t>Setting policy</a:t>
            </a:r>
          </a:p>
          <a:p>
            <a:pPr marL="1085850" lvl="2" indent="-171450">
              <a:buFont typeface="Arial" panose="020B0604020202020204" pitchFamily="34" charset="0"/>
              <a:buChar char="•"/>
            </a:pPr>
            <a:r>
              <a:rPr lang="en-US" baseline="0" dirty="0"/>
              <a:t>Hiring directors in some states</a:t>
            </a:r>
          </a:p>
          <a:p>
            <a:pPr marL="1085850" lvl="2" indent="-171450">
              <a:buFont typeface="Arial" panose="020B0604020202020204" pitchFamily="34" charset="0"/>
              <a:buChar char="•"/>
            </a:pPr>
            <a:r>
              <a:rPr lang="en-US" baseline="0" dirty="0"/>
              <a:t>Giving citizens seats on the “Board of Directors” for their wildlife agency</a:t>
            </a:r>
          </a:p>
        </p:txBody>
      </p:sp>
      <p:sp>
        <p:nvSpPr>
          <p:cNvPr id="4" name="Slide Number Placeholder 3"/>
          <p:cNvSpPr>
            <a:spLocks noGrp="1"/>
          </p:cNvSpPr>
          <p:nvPr>
            <p:ph type="sldNum" sz="quarter" idx="10"/>
          </p:nvPr>
        </p:nvSpPr>
        <p:spPr/>
        <p:txBody>
          <a:bodyPr/>
          <a:lstStyle/>
          <a:p>
            <a:fld id="{6AEA2B09-39FE-4944-8227-C97A069DE206}" type="slidenum">
              <a:rPr lang="en-US" smtClean="0"/>
              <a:t>5</a:t>
            </a:fld>
            <a:endParaRPr lang="en-US"/>
          </a:p>
        </p:txBody>
      </p:sp>
    </p:spTree>
    <p:extLst>
      <p:ext uri="{BB962C8B-B14F-4D97-AF65-F5344CB8AC3E}">
        <p14:creationId xmlns:p14="http://schemas.microsoft.com/office/powerpoint/2010/main" val="939237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Most commissions</a:t>
            </a:r>
            <a:r>
              <a:rPr lang="en-US" baseline="0" dirty="0"/>
              <a:t> are established by the legislature and have specific delegated authority</a:t>
            </a:r>
          </a:p>
          <a:p>
            <a:pPr marL="171450" indent="-171450">
              <a:buFont typeface="Arial" panose="020B0604020202020204" pitchFamily="34" charset="0"/>
              <a:buChar char="•"/>
            </a:pPr>
            <a:r>
              <a:rPr lang="en-US" baseline="0" dirty="0"/>
              <a:t>A few states’ commissions are established by their constitutions</a:t>
            </a:r>
          </a:p>
          <a:p>
            <a:pPr marL="171450" indent="-171450">
              <a:buFont typeface="Arial" panose="020B0604020202020204" pitchFamily="34" charset="0"/>
              <a:buChar char="•"/>
            </a:pPr>
            <a:r>
              <a:rPr lang="en-US" baseline="0" dirty="0"/>
              <a:t>And a few states don’t have a commission</a:t>
            </a:r>
          </a:p>
          <a:p>
            <a:pPr marL="171450" indent="-171450">
              <a:buFont typeface="Arial" panose="020B0604020202020204" pitchFamily="34" charset="0"/>
              <a:buChar char="•"/>
            </a:pPr>
            <a:r>
              <a:rPr lang="en-US" baseline="0" dirty="0"/>
              <a:t>Size varies from as few as 5 to 19 in NC</a:t>
            </a:r>
          </a:p>
          <a:p>
            <a:pPr marL="171450" indent="-171450">
              <a:buFont typeface="Arial" panose="020B0604020202020204" pitchFamily="34" charset="0"/>
              <a:buChar char="•"/>
            </a:pPr>
            <a:r>
              <a:rPr lang="en-US" baseline="0" dirty="0"/>
              <a:t>Most states have members appointed by the Governor and confirmed by the Senate or legislature</a:t>
            </a:r>
          </a:p>
          <a:p>
            <a:pPr marL="171450" indent="-171450">
              <a:buFont typeface="Arial" panose="020B0604020202020204" pitchFamily="34" charset="0"/>
              <a:buChar char="•"/>
            </a:pPr>
            <a:r>
              <a:rPr lang="en-US" baseline="0" dirty="0"/>
              <a:t>Some states specify qualifications for appointment (e.g. ag/ranching background, come from geographic area, have knowledge of fish and wildlife conservation) to ensure those interests are represented on the commission, but commission members serve all the citizens of their state.</a:t>
            </a: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6</a:t>
            </a:fld>
            <a:endParaRPr lang="en-US"/>
          </a:p>
        </p:txBody>
      </p:sp>
    </p:spTree>
    <p:extLst>
      <p:ext uri="{BB962C8B-B14F-4D97-AF65-F5344CB8AC3E}">
        <p14:creationId xmlns:p14="http://schemas.microsoft.com/office/powerpoint/2010/main" val="93923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Commission authorities, like</a:t>
            </a:r>
            <a:r>
              <a:rPr lang="en-US" baseline="0" dirty="0"/>
              <a:t> composition, are usually set in statute and vary widely from state to state.</a:t>
            </a:r>
          </a:p>
          <a:p>
            <a:pPr marL="171450" indent="-171450">
              <a:buFont typeface="Arial" panose="020B0604020202020204" pitchFamily="34" charset="0"/>
              <a:buChar char="•"/>
            </a:pPr>
            <a:r>
              <a:rPr lang="en-US" baseline="0" dirty="0"/>
              <a:t>Typically commissions have authority for:</a:t>
            </a:r>
          </a:p>
          <a:p>
            <a:pPr marL="628650" lvl="1" indent="-171450">
              <a:buFont typeface="Arial" panose="020B0604020202020204" pitchFamily="34" charset="0"/>
              <a:buChar char="•"/>
            </a:pPr>
            <a:r>
              <a:rPr lang="en-US" dirty="0"/>
              <a:t>Setting seasons, bag limits, other rules for fishing, hunting, trapping, other wildlife recreation and use of agency lands/waters</a:t>
            </a:r>
          </a:p>
          <a:p>
            <a:pPr marL="628650" lvl="1" indent="-171450">
              <a:buFont typeface="Arial" panose="020B0604020202020204" pitchFamily="34" charset="0"/>
              <a:buChar char="•"/>
            </a:pPr>
            <a:r>
              <a:rPr lang="en-US" dirty="0"/>
              <a:t>Setting fish and wildlife agency management policies</a:t>
            </a:r>
          </a:p>
          <a:p>
            <a:pPr marL="171450" lvl="0" indent="-171450">
              <a:buFont typeface="Arial" panose="020B0604020202020204" pitchFamily="34" charset="0"/>
              <a:buChar char="•"/>
            </a:pPr>
            <a:r>
              <a:rPr lang="en-US" dirty="0"/>
              <a:t>In</a:t>
            </a:r>
            <a:r>
              <a:rPr lang="en-US" baseline="0" dirty="0"/>
              <a:t> some states the commissions:</a:t>
            </a:r>
          </a:p>
          <a:p>
            <a:pPr marL="628650" lvl="1" indent="-171450">
              <a:buFont typeface="Arial" panose="020B0604020202020204" pitchFamily="34" charset="0"/>
              <a:buChar char="•"/>
            </a:pPr>
            <a:r>
              <a:rPr lang="en-US" baseline="0" dirty="0"/>
              <a:t>Set the budget</a:t>
            </a:r>
          </a:p>
          <a:p>
            <a:pPr marL="628650" lvl="1" indent="-171450">
              <a:buFont typeface="Arial" panose="020B0604020202020204" pitchFamily="34" charset="0"/>
              <a:buChar char="•"/>
            </a:pPr>
            <a:r>
              <a:rPr lang="en-US" baseline="0" dirty="0"/>
              <a:t>Hire the director</a:t>
            </a:r>
          </a:p>
          <a:p>
            <a:pPr marL="171450" lvl="0" indent="-171450">
              <a:buFont typeface="Arial" panose="020B0604020202020204" pitchFamily="34" charset="0"/>
              <a:buChar char="•"/>
            </a:pPr>
            <a:r>
              <a:rPr lang="en-US" dirty="0"/>
              <a:t>Regardless of authorities,</a:t>
            </a:r>
            <a:r>
              <a:rPr lang="en-US" baseline="0" dirty="0"/>
              <a:t> commissions/commission members must comply with state specific administrative procedures and “sunshine or open meeting laws”</a:t>
            </a:r>
          </a:p>
          <a:p>
            <a:pPr marL="628650" lvl="1" indent="-171450">
              <a:buFont typeface="Arial" panose="020B0604020202020204" pitchFamily="34" charset="0"/>
              <a:buChar char="•"/>
            </a:pPr>
            <a:r>
              <a:rPr lang="en-US" baseline="0" dirty="0"/>
              <a:t>Most states require all business done in open meetings</a:t>
            </a:r>
          </a:p>
          <a:p>
            <a:pPr marL="628650" lvl="1" indent="-171450">
              <a:buFont typeface="Arial" panose="020B0604020202020204" pitchFamily="34" charset="0"/>
              <a:buChar char="•"/>
            </a:pPr>
            <a:r>
              <a:rPr lang="en-US" baseline="0" dirty="0"/>
              <a:t>Some states prohibit commissioners discussing issues among themselves</a:t>
            </a:r>
          </a:p>
          <a:p>
            <a:pPr marL="628650" lvl="1" indent="-171450">
              <a:buFont typeface="Arial" panose="020B0604020202020204" pitchFamily="34" charset="0"/>
              <a:buChar char="•"/>
            </a:pPr>
            <a:r>
              <a:rPr lang="en-US" baseline="0" dirty="0"/>
              <a:t>Get with your agency director and/or legal staff to learn about your state’s laws</a:t>
            </a: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7</a:t>
            </a:fld>
            <a:endParaRPr lang="en-US"/>
          </a:p>
        </p:txBody>
      </p:sp>
    </p:spTree>
    <p:extLst>
      <p:ext uri="{BB962C8B-B14F-4D97-AF65-F5344CB8AC3E}">
        <p14:creationId xmlns:p14="http://schemas.microsoft.com/office/powerpoint/2010/main" val="93923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No matter what the details are of the composition and authorities of a commission,</a:t>
            </a:r>
            <a:r>
              <a:rPr lang="en-US" baseline="0" dirty="0"/>
              <a:t> it has two essential roles:</a:t>
            </a:r>
          </a:p>
          <a:p>
            <a:pPr marL="628650" lvl="1" indent="-171450">
              <a:buFont typeface="Arial" panose="020B0604020202020204" pitchFamily="34" charset="0"/>
              <a:buChar char="•"/>
            </a:pPr>
            <a:r>
              <a:rPr lang="en-US" baseline="0" dirty="0"/>
              <a:t>Managing the state’s fish and wildlife resources as a public trust – consistent with the public trust doctrine if that applies to fish and wildlife in a state, or public trust philosophy if the PTD does not apply.</a:t>
            </a:r>
          </a:p>
          <a:p>
            <a:pPr marL="628650" lvl="1" indent="-171450">
              <a:buFont typeface="Arial" panose="020B0604020202020204" pitchFamily="34" charset="0"/>
              <a:buChar char="•"/>
            </a:pPr>
            <a:r>
              <a:rPr lang="en-US" baseline="0" dirty="0"/>
              <a:t>Managing the public’s trust in the commission and agency – because public trust in the commission/agency is vitally important.</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8</a:t>
            </a:fld>
            <a:endParaRPr lang="en-US"/>
          </a:p>
        </p:txBody>
      </p:sp>
    </p:spTree>
    <p:extLst>
      <p:ext uri="{BB962C8B-B14F-4D97-AF65-F5344CB8AC3E}">
        <p14:creationId xmlns:p14="http://schemas.microsoft.com/office/powerpoint/2010/main" val="93923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171450" indent="-171450">
              <a:buFont typeface="Arial" panose="020B0604020202020204" pitchFamily="34" charset="0"/>
              <a:buChar char="•"/>
            </a:pPr>
            <a:r>
              <a:rPr lang="en-US" dirty="0"/>
              <a:t>In some states, the Public</a:t>
            </a:r>
            <a:r>
              <a:rPr lang="en-US" baseline="0" dirty="0"/>
              <a:t> Trust Doctrine applies to fish and wildlife.</a:t>
            </a:r>
          </a:p>
          <a:p>
            <a:pPr marL="171450" indent="-171450">
              <a:buFont typeface="Arial" panose="020B0604020202020204" pitchFamily="34" charset="0"/>
              <a:buChar char="•"/>
            </a:pPr>
            <a:r>
              <a:rPr lang="en-US" baseline="0" dirty="0"/>
              <a:t>The Public Trust Doctrine is:</a:t>
            </a:r>
          </a:p>
          <a:p>
            <a:pPr marL="628650" lvl="1" indent="-171450">
              <a:buFont typeface="Arial" panose="020B0604020202020204" pitchFamily="34" charset="0"/>
              <a:buChar char="•"/>
            </a:pPr>
            <a:r>
              <a:rPr lang="en-US" dirty="0"/>
              <a:t>Derived from Roman and English common law</a:t>
            </a:r>
          </a:p>
          <a:p>
            <a:pPr marL="628650" lvl="1" indent="-171450">
              <a:buFont typeface="Arial" panose="020B0604020202020204" pitchFamily="34" charset="0"/>
              <a:buChar char="•"/>
            </a:pPr>
            <a:r>
              <a:rPr lang="en-US" dirty="0"/>
              <a:t>May be codified</a:t>
            </a:r>
            <a:r>
              <a:rPr lang="en-US" baseline="0" dirty="0"/>
              <a:t> in a state’s constitution, statutes, or case law;</a:t>
            </a:r>
          </a:p>
          <a:p>
            <a:pPr marL="628650" lvl="1" indent="-171450">
              <a:buFont typeface="Arial" panose="020B0604020202020204" pitchFamily="34" charset="0"/>
              <a:buChar char="•"/>
            </a:pPr>
            <a:r>
              <a:rPr lang="en-US" dirty="0"/>
              <a:t>Varies by state</a:t>
            </a:r>
          </a:p>
          <a:p>
            <a:pPr marL="628650" lvl="1" indent="-171450">
              <a:buFont typeface="Arial" panose="020B0604020202020204" pitchFamily="34" charset="0"/>
              <a:buChar char="•"/>
            </a:pPr>
            <a:r>
              <a:rPr lang="en-US" dirty="0"/>
              <a:t>Enforceable by the courts</a:t>
            </a:r>
          </a:p>
          <a:p>
            <a:pPr marL="171450" lvl="0" indent="-171450">
              <a:buFont typeface="Arial" panose="020B0604020202020204" pitchFamily="34" charset="0"/>
              <a:buChar char="•"/>
            </a:pPr>
            <a:r>
              <a:rPr lang="en-US" dirty="0"/>
              <a:t>In</a:t>
            </a:r>
            <a:r>
              <a:rPr lang="en-US" baseline="0" dirty="0"/>
              <a:t> states where the PTD is not part of the law, public trust thinking can still guide a commission.</a:t>
            </a:r>
          </a:p>
          <a:p>
            <a:pPr marL="171450" lvl="0" indent="-171450">
              <a:buFont typeface="Arial" panose="020B0604020202020204" pitchFamily="34" charset="0"/>
              <a:buChar char="•"/>
            </a:pPr>
            <a:r>
              <a:rPr lang="en-US" baseline="0" dirty="0"/>
              <a:t>PTT is a way of thinking about natural resources that is common across time, space, and cultures.</a:t>
            </a:r>
          </a:p>
          <a:p>
            <a:pPr marL="171450" lvl="0" indent="-171450">
              <a:buFont typeface="Arial" panose="020B0604020202020204" pitchFamily="34" charset="0"/>
              <a:buChar char="•"/>
            </a:pPr>
            <a:r>
              <a:rPr lang="en-US" baseline="0" dirty="0"/>
              <a:t>PTT holds that:</a:t>
            </a:r>
          </a:p>
          <a:p>
            <a:pPr marL="742950" lvl="1" indent="-285750">
              <a:buFont typeface="Arial" panose="020B0604020202020204" pitchFamily="34" charset="0"/>
              <a:buChar char="•"/>
            </a:pPr>
            <a:r>
              <a:rPr lang="en-US" dirty="0"/>
              <a:t>Human well-being depends on nature</a:t>
            </a:r>
          </a:p>
          <a:p>
            <a:pPr marL="742950" lvl="1" indent="-285750">
              <a:buFont typeface="Arial" panose="020B0604020202020204" pitchFamily="34" charset="0"/>
              <a:buChar char="•"/>
            </a:pPr>
            <a:r>
              <a:rPr lang="en-US" dirty="0"/>
              <a:t>Some resources (air, water, wildlife) are not suitable for private ownership</a:t>
            </a:r>
          </a:p>
          <a:p>
            <a:pPr marL="742950" lvl="1" indent="-285750">
              <a:buFont typeface="Arial" panose="020B0604020202020204" pitchFamily="34" charset="0"/>
              <a:buChar char="•"/>
            </a:pPr>
            <a:r>
              <a:rPr lang="en-US" dirty="0"/>
              <a:t>All citizens have equal rights to the benefits nature provides</a:t>
            </a:r>
          </a:p>
          <a:p>
            <a:pPr marL="742950" lvl="1" indent="-285750">
              <a:buFont typeface="Arial" panose="020B0604020202020204" pitchFamily="34" charset="0"/>
              <a:buChar char="•"/>
            </a:pPr>
            <a:r>
              <a:rPr lang="en-US" dirty="0"/>
              <a:t>Future generations must be considered</a:t>
            </a:r>
          </a:p>
          <a:p>
            <a:pPr marL="742950" lvl="1" indent="-285750">
              <a:buFont typeface="Arial" panose="020B0604020202020204" pitchFamily="34" charset="0"/>
              <a:buChar char="•"/>
            </a:pPr>
            <a:r>
              <a:rPr lang="en-US" dirty="0"/>
              <a:t>Government has obligations to conserve resources for current and future generations</a:t>
            </a:r>
          </a:p>
          <a:p>
            <a:pPr marL="742950" lvl="1" indent="-285750">
              <a:buFont typeface="Arial" panose="020B0604020202020204" pitchFamily="34" charset="0"/>
              <a:buChar char="•"/>
            </a:pPr>
            <a:r>
              <a:rPr lang="en-US" dirty="0"/>
              <a:t>Government is publicly accountable</a:t>
            </a:r>
          </a:p>
          <a:p>
            <a:pPr marL="171450" lvl="0" indent="-171450">
              <a:buFont typeface="Arial" panose="020B0604020202020204" pitchFamily="34" charset="0"/>
              <a:buChar char="•"/>
            </a:pPr>
            <a:r>
              <a:rPr lang="en-US" dirty="0"/>
              <a:t>While not enforceable in court like the PTD, citizens can enforce</a:t>
            </a:r>
            <a:r>
              <a:rPr lang="en-US" baseline="0" dirty="0"/>
              <a:t> PTT through</a:t>
            </a:r>
            <a:r>
              <a:rPr lang="en-US" dirty="0"/>
              <a:t> the ballot</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AEA2B09-39FE-4944-8227-C97A069DE206}" type="slidenum">
              <a:rPr lang="en-US" smtClean="0"/>
              <a:t>9</a:t>
            </a:fld>
            <a:endParaRPr lang="en-US"/>
          </a:p>
        </p:txBody>
      </p:sp>
    </p:spTree>
    <p:extLst>
      <p:ext uri="{BB962C8B-B14F-4D97-AF65-F5344CB8AC3E}">
        <p14:creationId xmlns:p14="http://schemas.microsoft.com/office/powerpoint/2010/main" val="116554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288B16B4-2D2D-4E13-A8CA-69D927FBDFDB}"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B773E-D6A1-4A81-9698-4FD7CC28F877}"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8B16B4-2D2D-4E13-A8CA-69D927FBDFDB}"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B773E-D6A1-4A81-9698-4FD7CC28F87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8B16B4-2D2D-4E13-A8CA-69D927FBDFDB}" type="datetimeFigureOut">
              <a:rPr lang="en-US" smtClean="0"/>
              <a:t>1/10/2023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F2FB773E-D6A1-4A81-9698-4FD7CC28F87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8B16B4-2D2D-4E13-A8CA-69D927FBDFDB}"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B773E-D6A1-4A81-9698-4FD7CC28F87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88B16B4-2D2D-4E13-A8CA-69D927FBDFDB}"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FB773E-D6A1-4A81-9698-4FD7CC28F87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8B16B4-2D2D-4E13-A8CA-69D927FBDFDB}"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B773E-D6A1-4A81-9698-4FD7CC28F87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88B16B4-2D2D-4E13-A8CA-69D927FBDFDB}" type="datetimeFigureOut">
              <a:rPr lang="en-US" smtClean="0"/>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FB773E-D6A1-4A81-9698-4FD7CC28F87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88B16B4-2D2D-4E13-A8CA-69D927FBDFDB}" type="datetimeFigureOut">
              <a:rPr lang="en-US" smtClean="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FB773E-D6A1-4A81-9698-4FD7CC28F87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B16B4-2D2D-4E13-A8CA-69D927FBDFDB}" type="datetimeFigureOut">
              <a:rPr lang="en-US" smtClean="0"/>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FB773E-D6A1-4A81-9698-4FD7CC28F87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88B16B4-2D2D-4E13-A8CA-69D927FBDFDB}"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FB773E-D6A1-4A81-9698-4FD7CC28F877}"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88B16B4-2D2D-4E13-A8CA-69D927FBDFDB}" type="datetimeFigureOut">
              <a:rPr lang="en-US" smtClean="0"/>
              <a:t>1/10/2023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F2FB773E-D6A1-4A81-9698-4FD7CC28F877}"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88B16B4-2D2D-4E13-A8CA-69D927FBDFDB}" type="datetimeFigureOut">
              <a:rPr lang="en-US" smtClean="0"/>
              <a:t>1/10/2023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2FB773E-D6A1-4A81-9698-4FD7CC28F87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google.com/url?sa=i&amp;rct=j&amp;q=&amp;esrc=s&amp;source=images&amp;cd=&amp;cad=rja&amp;uact=8&amp;docid=QfGxdXGSsicyMM&amp;tbnid=L7HW1Jlx7yqOPM:&amp;ved=0CAUQjRw&amp;url=https://twitter.com/idfg&amp;ei=17c9U6_WMIL4yQHlvoHgBA&amp;bvm=bv.64125504,d.aWc&amp;psig=AFQjCNHrFcc2owuFjrdotWxj18Y9EkDppQ&amp;ust=1396640064401462"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0.xml"/><Relationship Id="rId16"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7162800" cy="762000"/>
          </a:xfrm>
        </p:spPr>
        <p:txBody>
          <a:bodyPr>
            <a:noAutofit/>
          </a:bodyPr>
          <a:lstStyle/>
          <a:p>
            <a:pPr algn="ctr"/>
            <a:r>
              <a:rPr lang="en-US" sz="3200" dirty="0"/>
              <a:t>Managing Your State’s Public Trust</a:t>
            </a:r>
            <a:endParaRPr lang="en-US" sz="3200" i="1" dirty="0"/>
          </a:p>
        </p:txBody>
      </p:sp>
      <p:sp>
        <p:nvSpPr>
          <p:cNvPr id="3" name="Subtitle 2"/>
          <p:cNvSpPr>
            <a:spLocks noGrp="1"/>
          </p:cNvSpPr>
          <p:nvPr>
            <p:ph type="subTitle" idx="1"/>
          </p:nvPr>
        </p:nvSpPr>
        <p:spPr>
          <a:xfrm>
            <a:off x="3733800" y="4038600"/>
            <a:ext cx="5181600" cy="2362200"/>
          </a:xfrm>
        </p:spPr>
        <p:txBody>
          <a:bodyPr>
            <a:normAutofit/>
          </a:bodyPr>
          <a:lstStyle/>
          <a:p>
            <a:endParaRPr lang="en-US" sz="4600" dirty="0"/>
          </a:p>
          <a:p>
            <a:endParaRPr lang="en-US" sz="4600" dirty="0"/>
          </a:p>
          <a:p>
            <a:endParaRPr lang="en-US" dirty="0"/>
          </a:p>
        </p:txBody>
      </p:sp>
      <p:sp>
        <p:nvSpPr>
          <p:cNvPr id="4" name="AutoShape 6" descr="data:image/jpeg;base64,/9j/4AAQSkZJRgABAQAAAQABAAD/2wCEAAkGBhQSEBUUExMWFRUUFBQUFxQYFRUVFBUUFBQVFBQVFBcYGyYfFxwjGRQUHy8gIycpLCwsFR4xNTAqNSYrLCkBCQoKDgwOFw8PGiwfHBwpLCkpLCwqKSkpLCksLCksLCwsKSkpKSwsLCwsLCksKSwsKSkpLCkpKSksLCwsKSwsLP/AABEIAMIBAwMBIgACEQEDEQH/xAAbAAABBQEBAAAAAAAAAAAAAAAEAAECAwUGB//EAEIQAAEDAgIGBwcDAgUCBwAAAAEAAhEDIQQxBRJBUWGRBhNxgaHR8BQiMkJSscEV4fFikkNTgqKyI9IHFjNjcsLy/8QAGQEAAwEBAQAAAAAAAAAAAAAAAAECAwQF/8QAJxEAAgIBBAMAAQQDAAAAAAAAAAECERIDBBMhMUFRFCJScYEyQmH/2gAMAwEAAhEDEQA/AOvNNQdTRmqE0BexZxUAFqiVoagTdSE8hUZyV1oGiNyg7DoyQUBSUpRbsMoGgnaFTB9ZMXq/qFE4cp9B2Ul6jKv9nUTSR0LsrDUixO5iiWnigLEaagaalqFP1fFAWUuoqBoonqTvTGmU7ECdWdyiaSJMqJcqEDGmommiSUxTJBerS1ETCaEWFA+okKSIhNCLCirq02orxSKkKBSsdA/VpaiLbQUxQG5LIdArKaJZSKsBhLrQpux0LqSmUutCSOwN11NR6tFFqbVWNm9AppJuqRWol1aLFQJ1PFLqeKJLE2qnYUDdSUi0ojVTimiwoE1VAsKO6lOKKMhUZ5aU2oVpGgm6lGQYmaaabqJWl1ITdSEZBiBswE5ohui27yrOqCiaSlt/R0vhQ/RgmxQ78JBzR+ooGgFSbE0AmmFU6iNy0ThwoHDjeqUicTOdRCj7MdgWiaAUTS4p5E4gHsh2p/ZQjuqHFMaQRkPEC6hu5KANiOFAHem9lCWQYgJcmjgtAYYKXVcEZDxZmdWU3Ulafcq3sKMhOIB1KiaKP6oKJY1VkKgPqUkVCSdio6M002orC4TG31nuT6i5LOkq1EuqVuolqosRV1afqlbCUIsCrqkuqVsJIsCrqkuqVyaEWBV1SXVq2EtVFgU9WmNJXwm1UWAP1XBRNHgiYTwjIKBOp4JjR4IvVTwjIKARRUxhQi9VKEZBQMMKFE4QItKEsmFAfs4S6gIohRKMh0UDDhMaHBXppRYA5w6icMipTpZMKBPZkvY0YFOyWbHigD2EKBwQ3LUBCRaEcjDBGX7HwSWnqBJPkYYGTo3FinQD6pEv97e6HGw45hHUNJNflO3MRMbpzXnFfSznVMxlAFoG2NXYj3aWcflniQM918llGd9FuJ6A6qAJJA7SqG6Upn5x25DmVxVbSdYj4on7cNg5LP8AaCAYM7+PftWq7IaPTKddrrhwI4EFWlpGYPJeVNxrhcGDw8tqvdpitF3Ojhae07VTixWempwvMKOmag+bvutKn0oqiR1hEjYTJ2Xmfwk00CPQOod9J5FRNM7lxOF6c12fE7XtAnZyse+VZV/8RHMFjM/VvOdwVlOTgrZcUpeDrqtVrbuMDfstdRfiWhutrCIJmdy8n6RdM6lYloOy+Wd/dnbbest2kqlQNZ1p1QPgJiDtgcY8FzvdL0jTiPbKOIa8S0gjgpOeBn6tK8s6PdI6mGiXa7RAc3fImRMxe6ur9Ka9WoS33dXI2d7pvE7dsdqpbmLQnpP0enJiF5szpC9lzWfMfWY4C5WlT6V1Nr+2zTHHLJaLVi/ZODO3hKFyjOl722cGunI5HwQ+P6cPDCWta3tk/lS9xBex8bOx1k68zpdOaweXAiLSCJtwGxdDo3p2HfHTB4tJAPPJKG4hIT02dUokrMpdNqA+KnbtmO2ytPSvCvuIG/4pndAiVqp36JxDCVElY2I6RsBOqD328P3VDukoGYN8r5rQk3kpWE3pTTyh2U52Uh0ppHMx2XSGbWsn1isQ9IqWYebdn5KlT6Stz1yhphZrFxUdYrOf0lYBJdwux3kpU+kFM/Ozv908iAl2BpNJ3FSDig6WnWkwHMJ3aw80UdKDbA70nfwaonrpKj20fU3wSRQ7R5lQIEOB97cM42yYuidG4gOcQ4apadbPMZTJ2rnw5xaS2GgXgyJAvckcFIVX21JMwTYTBiLkR/K83kaZ2KCZ2DocbwI3kkBVEsyPgskVrdpFjw2XUKZqPnVIk2BGQG8ceCctef8AqLjRv4apSJLWxI9ZlSqBsEEjLfeFg0ND1Q7Wn3S0AwbzMWsUUxhp6wMlzpFoJjZNuEpLXl/IcaCG0qb/AIXGRkJ81GpTMBtrcJO9Z9Bha6Rn47VZWe4ydb3uAiFpHczS7IeiKpXayZdl4dq5fT+ki15c1zcvhvIlLSbqrqxGo4karpOtqwc7beay8do57ne80CDnOqYtsz2KJZakrkxpUqQ36zJBEEkxYzNrgjMStjC1Gup9YXQIDbN3Z5xMWWTU0AQWajXC+rO2SOB3qzB4Wu0auq4atoM5F0k6uWShwXodNnTYXE3DS4EkSLi4tst5IgVdWSDaMrW4bhdZui9COcQ85hgaDszmyNxGBjMcb7HXWbavyUotA4rNLv8ArHVMCINjxMZZBFMxpPuhpA2kx424LLMQfh96wdAs4QRxzEqeFpPtrSSwhsiwLZtYbLSraSI7D6mlHQYElsx+8K1uKFSDkciNk7fuAnp6NbTL/ezveSZvMnPgiKeGpyHA/YbBB8FyvH6aYsAYwMAkZQ2YkZ2J3qoE6xa128xuE7lqtwLZImxg5nbtCm3RLGuDw6bRAG+Rnuui0vDBxsxaT3dsW8lo4d51fhngPBGMFMX1IMwb7kU3FsmO/wBckQ3GPhi4kCsfIGQ4eVlS+rDiNU75G1WvqjWMNjidpV/tNiIm2/kF0flsnBAAfkY4R/Kd9IHd2TCMqhrr39bVU7R85Hx4K1uW35HgjNqEjJoI36xmexWirEaxjbGcJ34QjNwgCTcqp2Dabl7Se88bqnrTa/yFxr4TrvGZMzcb84TNxO4ndna/b6shwNbIbYtw/YLQwmAabnhnwupc5fuHhZXRJglpn+niJ2dygKzjmRae8D85rX6lrTyvxmBKgaLO7fbL0VD3MvbHxIyzi37Elqtw7Nw5/umT/Ml+4OGJhU8bBAAuACZbYEAWvwP3WtgQ14kMgSDlawsQeyFzlFxFXVcZAcJNpGdz71gRGzZC6OhWAOZuPXYuTuD7Nf4M/GYa8ifRtA5+KJAIbAdGdhsJ2iO4o8ODhETNp2oR2DsYvGZNoJNszErfTWfZN10A1dNPo05e8QLEztM2jYsmn03aSWzmO2Yz3fdbz8G0h7XNO8+6SDeBGzebTYLJdo2j/kE7Phj/AOq7NPb2m2YS1KZPAdJ6bSBAy23IAtvWnQ6TtcSbBu+M52hYbtFUA69IgiR8MH7J26Fw5ypvE9yT2fxjWudBV020uEBpdECw8UO7FtJGtqyDIsDnmAAsl+BZNm1B3kflDuwQkEa0tyu63DNZPZz+j5os36uObkHapndAk5fkKGG0wDncgnPuyKxK9Bzo1iTBnN2Y25qIw5G/mVD2kq8hzI12aQYHk60G8AzAsdiJr6TYbOI9bQucGjpMkEntd5q39L/p2Rm7JL8Ob9j5opBFPDUOu12PJOsDqm432By2BQbpPq6rKbnFjCdVzyNYNuSHGMhJieCrGCIMgfkG+0bVo6Dew1TTLWl2rrOkTDRDWi/ee4Zq5bZpfqdijqZOkHaabQGGZUbVZ1rWhpYyq2sKrjq390ktiJm2eSwP1bVGsRaJiRG2xuuwp6Iw9cOpPpjWdScaZHuua4H3S0jiMuK4Or0alsTUgTYEbd8hRp7dSbSHqzqmKt0hcSC07ts2+a2ff/CHodJXCvdxLYsZLds9+0JN6M6ps518wYN9iHd0Zd9d7XLR+Fv+IvhitVfToKnSRrnQT8tzsBUqGmQcjLXaxzMiAOXLYubdoKr9c5eEj8ouhoeqHAkjIDIZxE24WWEtmVy93Z0XtJItJGYdbJMcVAmSCJkTtuB64oLDYctEEAjYIPGPxyRlBxAjVBy2HYDbPs5LNbSYnNfSdLHGTmLxfKNp7EezGEW8NqyRRMzEdkohmHcXSAd1gFotpIFqJBXtFrdl1XVoBwtIMHYYkZKbcI7aHd5Hmrm4bZqOI4m3/JbR2kl7HzHNCq/DyXuBk24fsqGdLHbd990ovphRYGAmKZnfM77CVymK1WiA+XWmBYf6pvy5ronooI6nR2Dukc5mDu5ZeKPwGnGhoLzAI7YvC4GjSLmFwi3M8QSq62kCGhoNgSQNgkXC4Zba3SZXIz0w6cZsdbtCdeVN0id55pkvxH9DlZ6UzDktLyeJJsCJzjlzVFbS8OAkEbYzLSQCABtuqMNjxuBuZ7CDIidtuxSOGDnAkCQBccMp7LckTUfLNYv4GYDS5Loa11sjYNmfHktXCuMmS4zObp3ndxzzgBY1CGHeVvaJEwYmVtt4XddE6siWGqVXS0uAGYiZ/HFHMpGJyItNpsc/zdX08PGwK45X/C9FRpHG5WYtOi7X3jsWhTw5n4j2WH4U6LWzPkitYcEYBkYekcK4uzdELCxmG4xxXYYiDkQsbH4ef2WctJMrNnPVqbtgn1xKZod9PiPwjq2Hj+SoClbKe+Vl+PErkZVh2kG6MeydqbDU75QiXgDP7qlooWbM/wDTyTZ/hKxDVbSxjg53yiQH1KT3EwQA5gcMjkQuo9op78ua896WViMYX0yYimR2gAbOIVy00kKMuz0DDkDq3s61rmB0GoQ5wDpaJ7QXW2b1E043obRemqb6es4FrnFpIzPwgcrFGOx9E7+R8llpRdWitSSvsGcLqynQB2c1IPaTb8j8I7C1GzFp7T5rdZmX6QP2AblMaNErQlm8ePmrG1WDIt9d6HFsaaQAcB28lYzR9svBabaoOwHuUw8D5eQKnBjtGezR53IulgVcMQNx5KYrhViKyIwoSfhQpispdeE6CzhOmujS5kBcTW0XqQZkAi2/eCvY9I4VtRpEnuJH5XIaQ6NjVMHmf3UTlJeDSNM4g0XkHVMDb++9AVaRtdb9bBuaS0RnvlUv0Y4gHVM8AVzrUSfY6MPquzxSWt+jP+h/9hTrXMKN93umNxWrSrSI+1ysmsPeJF75rS0eAc3QeAXLBKTNX0jQpYQ29094W3o8aoGzwWUx5GVTwH5RdJzzsDuXmvRhFI5pNm31gT9cFlNa7bTPcf3VoLdrHc1sZB5rdyY4ob0D1jfpKXWj6SigC3VwfmPNB4mjO139w8kznjcRyQ9TEj1KKGRdgwdp7zI+yZujp2/dVPxZ4cz5Kv207T4n/tSoLCqGAa1178x+URUpUxw4yfOFn08U3aY5n7hW+2Ud9+/ySSCyjFNYbSI7R+FyelcLFWMxsts/N12DqlNwkDtJAjmVztWjO4kF19hBNoUai6Kj5LdE4YfSCjzQvZojh/8ApDaPsfutjr2bGk8dn2UaHaorUVA9LCWyjhP7K2la3l5KXX7qZ8Uxrn6T67100Yl7ahPr9lN1QAfDPb/CFl/0lNru+k+u5FDsvdVdsaQODiE7Xu3kHg5x/IVAqu+lo7SUjiDlIRQgl9Z21xjt/CYa2+f9R8bofrHbh67UutjYPDzSoAq+/wD3MnxafurQ+MoP9s+ELPdiztYojEHYCO9yMR2aNXG2iPD+UNUqbxy/IlVGqds85+4UHVt0/wC3ySwGmZ1enJOZvv8AMhQZh28DwOr+AVoVdaLgkcbqpkTYDkVzvRTfk0zKHaPB/wANnruTovXckteJE5Mx3Yao3IDgbIzBOI+MDwCq1nzDWZb3K+nRy1g3jc+SyhBJ9NluT90aVCszeB3jzRME/DUbzWezB0911aKYGTfFdKMmFRWGTvFOMRX2oQ497fhpyqqmm6/0ADsTEHnG1BmFW7Sb/wDLJ7is79WrbSOQU26ZqDb4IAKOOef8IjmpMrO2jwQrukb/AKZVbukDz8oQAecXHynkhqmL/pPruQr9NuIgt+/mqKmlQbEHue8fYpO/gwv2wDMT2hvkoHSIHw0/GPsEKzTAHyvPbUJCkNNDc7+6fwp/oZa7SQcf/TJPghsQ3WMlrgYiJIb4BGUNMCfgPeVXiK4c7WOfEC3Cc4RJdeBrz5KcPSdk0EkTcG6Pb7TwHh90HhyAZkT2xHOxRFSpUdlU5fso0ouvFFTa+kDVqzdzZ7QnHWz8bR/q/IVDsDWPzk9riE36TU2vb/ete0Z9B1LD1j/ieJj7KTsPUGdYf3IAaFqH52f3KX6NUGbm8/2QmKgot/8AcnslR63j4oN2jHjMg+tipNF3oqxGga3rNVurcO8iPEITqn+in6t/DwTEXnFdxTPxhG/mVV1jtwTtquGy3gecoAc407Ezsa/YfBMajTmOUJdZTGYKAG13nOFNo3/8j5qD30+I71HVpn5ilY6L49axSVAw7P8AMSQAQa/9Xh+6TdJgbPAKEiLBo7/2VuHxTR8UDsErFV/00LW6fA+U+CkOkLtjfXJWe2M2RyhUVcWN47oWhLLh0hO0euSX/mX+gd8oVoD9w7SPwpfozXfPyd5hABA6RMObG8lI6YoHNqEPR3+vxCrfoGN57CEgDv1Oh9HMpv1mlspt5LNfgI+Rx/1BUnDf0uHePygDVqaSpnYB3N+0KutpBny6new/hZbsA7f9vNQdox+cW3qWUqNJuOZ82r3a3kpHG09/38lkHRdTcVH9PqZQUrY+jYGOoztjxTPNJ2QkdolZQ0fU+k8kvY6k/CVVk0aZLAbC3aq6hbmA4d4QzdFv22TeyvG89ypCZc7F1fqdHYCqhjXfUeVlMVXsy8DCR0i356YJ35FMRS7FOnO/repDFVNjj3ZK5mKpnMSNxm3ZBSNbD5e8NxzhICoYyp29rR/KmMe/6fv4BMcRS3v7R5TZVOrUvqcgC52knbW+P4UXaQ/pHeVTrUSbvPI+cKQw1I5VOco7Am7SB2Fo8VFuknbDKYYRmx7eaTcJxb64p9iE7Hu4KJxiuFKmM/D+VNtKidoHP90wKG4kHMDkpGoNxRPVUPr8PtCi1lL6vXJTY6KgQfl8Eld/0v8AM+//AGpJ2FA743FVEcPurnDiqy0Hil0UVymFTjCn1Y390JjR4FJgSFU/VyKl7RbIntd5IY0N09oTswx38yp7H0EDHO2QO9JukHTn4wh3YU8T2KLaNrt5/wAIth0He3u+rxz8UzdIOOceKBsNglO50X9dyaYUarMeBme4KNfSzTsWQ6r3JjWgTY8FMpFKJpt0w3INEcLfZWt00APdb4+SwXkk5eKTWn6TyUW/g6RvVdOHa0cvyhKlZryDF98lZxpna0jwSZrHae8+arJ/BUaDtI6psTI7VF+m6h+coM0nHYeUhJtEgZHklbXgKRedIE5mVCpXJKpfTOcKLXqk5MVIsdU3qAfOSlPYfXBOwxkPuqoVlfWJ9ZWPrA/KFJgBzLRznwCrElyKQATkn1D6zV4one0RtMT4p20J+ceFkUFg2p2ymbOxHB9MZuk8GD7kqDsU0fVGyC3yQK2D9YUzqhVvXtOf/ET3XSFRvynPgnQWQY8D1ZOSrvZQbghN7KeHNTiVZVfekrxhXcOaSMWGSJip3KTWnLW+yqIAvKiao2z4IoYZS1RmZ7TA5Iqlid0DulY/Xgego1MfCHJBidGMXS+aCeDb+CpqYmnsa4cQWjnK5/20n+Uzsf6Czc0NRN32ykM3O5Sq342nsnl5BYzcTI81L2yDYhPIMTWfjGHKZ3xb7qBrtyLWH/5ed1jvxE3UnVWznKVpDxNoVKZ/w2dgJUC+mD8PdbyWM7ECDAPMqtmIvGtHinYUblTFs+VrR3X5oWvXJ+GEC74ZJBjioUcQcxCakmKgoh26/Z+UnOO0Z7wI5qoaRkbPXYkNrvC8JNjouaDkIPZ5qTK8G7f9xH5hB+0nd+ymMS3aZ7hnwTuhUaPtDHCAL8Xpjh35BrTylZld9pBQ1Osd/JFixo0K7XNPvMI5gH8JCq2Mh2yR+FRT0iRaTzKavigc/CydhRc6iIsQeAPqUO4xmO0KDS1WPAPq6dioQr3ESO9Sqv25HhH2VDqqRAO1J2MvBEXSFYbMvWaE14vmmZiTstwUux0goEFMTCGDjOUK1rzMCD2kRzzCLbEXddNsjunzUXPcCk153gEesypmtOf2Z+DKq2gZMVPUp1HVbx/tKSP7F/QzzZMw+6mSTZQPWKqYUkliy0Sabok59ySShjRXidnYpYYWCdJVEGV1He8O1F1aY3DZs4J0lb8EgLrZb1SxJJSxjVHGY2bldk23FJJZsZXS2q9pt3hJJbogvcLobG5JJJFFNJxt2oiUklMQZSSmmySSoRElWNNu5JJCGyqblMw3TpKiRONik1JJP0IsY8zmcinpsBOQ2JJJy8CK2nNXvtlZJJT6GVdYd55pJJIGf//Z"/>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QSEBUUExMWFRUUFBQUFxQYFRUVFBUUFBQVFBQVFBcYGyYfFxwjGRQUHy8gIycpLCwsFR4xNTAqNSYrLCkBCQoKDgwOFw8PGiwfHBwpLCkpLCwqKSkpLCksLCksLCwsKSkpKSwsLCwsLCksKSwsKSkpLCkpKSksLCwsKSwsLP/AABEIAMIBAwMBIgACEQEDEQH/xAAbAAABBQEBAAAAAAAAAAAAAAAEAAECAwUGB//EAEIQAAEDAgIGBwcDAgUCBwAAAAEAAhEDIQQxBRJBUWGRBhNxgaHR8BQiMkJSscEV4fFikkNTgqKyI9IHFjNjcsLy/8QAGQEAAwEBAQAAAAAAAAAAAAAAAAECAwQF/8QAJxEAAgIBBAMAAQQDAAAAAAAAAAECERIDBBMhMUFRFCJScYEyQmH/2gAMAwEAAhEDEQA/AOvNNQdTRmqE0BexZxUAFqiVoagTdSE8hUZyV1oGiNyg7DoyQUBSUpRbsMoGgnaFTB9ZMXq/qFE4cp9B2Ul6jKv9nUTSR0LsrDUixO5iiWnigLEaagaalqFP1fFAWUuoqBoonqTvTGmU7ECdWdyiaSJMqJcqEDGmommiSUxTJBerS1ETCaEWFA+okKSIhNCLCirq02orxSKkKBSsdA/VpaiLbQUxQG5LIdArKaJZSKsBhLrQpux0LqSmUutCSOwN11NR6tFFqbVWNm9AppJuqRWol1aLFQJ1PFLqeKJLE2qnYUDdSUi0ojVTimiwoE1VAsKO6lOKKMhUZ5aU2oVpGgm6lGQYmaaabqJWl1ITdSEZBiBswE5ohui27yrOqCiaSlt/R0vhQ/RgmxQ78JBzR+ooGgFSbE0AmmFU6iNy0ThwoHDjeqUicTOdRCj7MdgWiaAUTS4p5E4gHsh2p/ZQjuqHFMaQRkPEC6hu5KANiOFAHem9lCWQYgJcmjgtAYYKXVcEZDxZmdWU3Ulafcq3sKMhOIB1KiaKP6oKJY1VkKgPqUkVCSdio6M002orC4TG31nuT6i5LOkq1EuqVuolqosRV1afqlbCUIsCrqkuqVsJIsCrqkuqVyaEWBV1SXVq2EtVFgU9WmNJXwm1UWAP1XBRNHgiYTwjIKBOp4JjR4IvVTwjIKARRUxhQi9VKEZBQMMKFE4QItKEsmFAfs4S6gIohRKMh0UDDhMaHBXppRYA5w6icMipTpZMKBPZkvY0YFOyWbHigD2EKBwQ3LUBCRaEcjDBGX7HwSWnqBJPkYYGTo3FinQD6pEv97e6HGw45hHUNJNflO3MRMbpzXnFfSznVMxlAFoG2NXYj3aWcflniQM918llGd9FuJ6A6qAJJA7SqG6Upn5x25DmVxVbSdYj4on7cNg5LP8AaCAYM7+PftWq7IaPTKddrrhwI4EFWlpGYPJeVNxrhcGDw8tqvdpitF3Ojhae07VTixWempwvMKOmag+bvutKn0oqiR1hEjYTJ2Xmfwk00CPQOod9J5FRNM7lxOF6c12fE7XtAnZyse+VZV/8RHMFjM/VvOdwVlOTgrZcUpeDrqtVrbuMDfstdRfiWhutrCIJmdy8n6RdM6lYloOy+Wd/dnbbest2kqlQNZ1p1QPgJiDtgcY8FzvdL0jTiPbKOIa8S0gjgpOeBn6tK8s6PdI6mGiXa7RAc3fImRMxe6ur9Ka9WoS33dXI2d7pvE7dsdqpbmLQnpP0enJiF5szpC9lzWfMfWY4C5WlT6V1Nr+2zTHHLJaLVi/ZODO3hKFyjOl722cGunI5HwQ+P6cPDCWta3tk/lS9xBex8bOx1k68zpdOaweXAiLSCJtwGxdDo3p2HfHTB4tJAPPJKG4hIT02dUokrMpdNqA+KnbtmO2ytPSvCvuIG/4pndAiVqp36JxDCVElY2I6RsBOqD328P3VDukoGYN8r5rQk3kpWE3pTTyh2U52Uh0ppHMx2XSGbWsn1isQ9IqWYebdn5KlT6Stz1yhphZrFxUdYrOf0lYBJdwux3kpU+kFM/Ozv908iAl2BpNJ3FSDig6WnWkwHMJ3aw80UdKDbA70nfwaonrpKj20fU3wSRQ7R5lQIEOB97cM42yYuidG4gOcQ4apadbPMZTJ2rnw5xaS2GgXgyJAvckcFIVX21JMwTYTBiLkR/K83kaZ2KCZ2DocbwI3kkBVEsyPgskVrdpFjw2XUKZqPnVIk2BGQG8ceCctef8AqLjRv4apSJLWxI9ZlSqBsEEjLfeFg0ND1Q7Wn3S0AwbzMWsUUxhp6wMlzpFoJjZNuEpLXl/IcaCG0qb/AIXGRkJ81GpTMBtrcJO9Z9Bha6Rn47VZWe4ydb3uAiFpHczS7IeiKpXayZdl4dq5fT+ki15c1zcvhvIlLSbqrqxGo4karpOtqwc7beay8do57ne80CDnOqYtsz2KJZakrkxpUqQ36zJBEEkxYzNrgjMStjC1Gup9YXQIDbN3Z5xMWWTU0AQWajXC+rO2SOB3qzB4Wu0auq4atoM5F0k6uWShwXodNnTYXE3DS4EkSLi4tst5IgVdWSDaMrW4bhdZui9COcQ85hgaDszmyNxGBjMcb7HXWbavyUotA4rNLv8ArHVMCINjxMZZBFMxpPuhpA2kx424LLMQfh96wdAs4QRxzEqeFpPtrSSwhsiwLZtYbLSraSI7D6mlHQYElsx+8K1uKFSDkciNk7fuAnp6NbTL/ezveSZvMnPgiKeGpyHA/YbBB8FyvH6aYsAYwMAkZQ2YkZ2J3qoE6xa128xuE7lqtwLZImxg5nbtCm3RLGuDw6bRAG+Rnuui0vDBxsxaT3dsW8lo4d51fhngPBGMFMX1IMwb7kU3FsmO/wBckQ3GPhi4kCsfIGQ4eVlS+rDiNU75G1WvqjWMNjidpV/tNiIm2/kF0flsnBAAfkY4R/Kd9IHd2TCMqhrr39bVU7R85Hx4K1uW35HgjNqEjJoI36xmexWirEaxjbGcJ34QjNwgCTcqp2Dabl7Se88bqnrTa/yFxr4TrvGZMzcb84TNxO4ndna/b6shwNbIbYtw/YLQwmAabnhnwupc5fuHhZXRJglpn+niJ2dygKzjmRae8D85rX6lrTyvxmBKgaLO7fbL0VD3MvbHxIyzi37Elqtw7Nw5/umT/Ml+4OGJhU8bBAAuACZbYEAWvwP3WtgQ14kMgSDlawsQeyFzlFxFXVcZAcJNpGdz71gRGzZC6OhWAOZuPXYuTuD7Nf4M/GYa8ifRtA5+KJAIbAdGdhsJ2iO4o8ODhETNp2oR2DsYvGZNoJNszErfTWfZN10A1dNPo05e8QLEztM2jYsmn03aSWzmO2Yz3fdbz8G0h7XNO8+6SDeBGzebTYLJdo2j/kE7Phj/AOq7NPb2m2YS1KZPAdJ6bSBAy23IAtvWnQ6TtcSbBu+M52hYbtFUA69IgiR8MH7J26Fw5ypvE9yT2fxjWudBV020uEBpdECw8UO7FtJGtqyDIsDnmAAsl+BZNm1B3kflDuwQkEa0tyu63DNZPZz+j5os36uObkHapndAk5fkKGG0wDncgnPuyKxK9Bzo1iTBnN2Y25qIw5G/mVD2kq8hzI12aQYHk60G8AzAsdiJr6TYbOI9bQucGjpMkEntd5q39L/p2Rm7JL8Ob9j5opBFPDUOu12PJOsDqm432By2BQbpPq6rKbnFjCdVzyNYNuSHGMhJieCrGCIMgfkG+0bVo6Dew1TTLWl2rrOkTDRDWi/ee4Zq5bZpfqdijqZOkHaabQGGZUbVZ1rWhpYyq2sKrjq390ktiJm2eSwP1bVGsRaJiRG2xuuwp6Iw9cOpPpjWdScaZHuua4H3S0jiMuK4Or0alsTUgTYEbd8hRp7dSbSHqzqmKt0hcSC07ts2+a2ff/CHodJXCvdxLYsZLds9+0JN6M6ps518wYN9iHd0Zd9d7XLR+Fv+IvhitVfToKnSRrnQT8tzsBUqGmQcjLXaxzMiAOXLYubdoKr9c5eEj8ouhoeqHAkjIDIZxE24WWEtmVy93Z0XtJItJGYdbJMcVAmSCJkTtuB64oLDYctEEAjYIPGPxyRlBxAjVBy2HYDbPs5LNbSYnNfSdLHGTmLxfKNp7EezGEW8NqyRRMzEdkohmHcXSAd1gFotpIFqJBXtFrdl1XVoBwtIMHYYkZKbcI7aHd5Hmrm4bZqOI4m3/JbR2kl7HzHNCq/DyXuBk24fsqGdLHbd990ovphRYGAmKZnfM77CVymK1WiA+XWmBYf6pvy5ronooI6nR2Dukc5mDu5ZeKPwGnGhoLzAI7YvC4GjSLmFwi3M8QSq62kCGhoNgSQNgkXC4Zba3SZXIz0w6cZsdbtCdeVN0id55pkvxH9DlZ6UzDktLyeJJsCJzjlzVFbS8OAkEbYzLSQCABtuqMNjxuBuZ7CDIidtuxSOGDnAkCQBccMp7LckTUfLNYv4GYDS5Loa11sjYNmfHktXCuMmS4zObp3ndxzzgBY1CGHeVvaJEwYmVtt4XddE6siWGqVXS0uAGYiZ/HFHMpGJyItNpsc/zdX08PGwK45X/C9FRpHG5WYtOi7X3jsWhTw5n4j2WH4U6LWzPkitYcEYBkYekcK4uzdELCxmG4xxXYYiDkQsbH4ef2WctJMrNnPVqbtgn1xKZod9PiPwjq2Hj+SoClbKe+Vl+PErkZVh2kG6MeydqbDU75QiXgDP7qlooWbM/wDTyTZ/hKxDVbSxjg53yiQH1KT3EwQA5gcMjkQuo9op78ua896WViMYX0yYimR2gAbOIVy00kKMuz0DDkDq3s61rmB0GoQ5wDpaJ7QXW2b1E043obRemqb6es4FrnFpIzPwgcrFGOx9E7+R8llpRdWitSSvsGcLqynQB2c1IPaTb8j8I7C1GzFp7T5rdZmX6QP2AblMaNErQlm8ePmrG1WDIt9d6HFsaaQAcB28lYzR9svBabaoOwHuUw8D5eQKnBjtGezR53IulgVcMQNx5KYrhViKyIwoSfhQpispdeE6CzhOmujS5kBcTW0XqQZkAi2/eCvY9I4VtRpEnuJH5XIaQ6NjVMHmf3UTlJeDSNM4g0XkHVMDb++9AVaRtdb9bBuaS0RnvlUv0Y4gHVM8AVzrUSfY6MPquzxSWt+jP+h/9hTrXMKN93umNxWrSrSI+1ysmsPeJF75rS0eAc3QeAXLBKTNX0jQpYQ29094W3o8aoGzwWUx5GVTwH5RdJzzsDuXmvRhFI5pNm31gT9cFlNa7bTPcf3VoLdrHc1sZB5rdyY4ob0D1jfpKXWj6SigC3VwfmPNB4mjO139w8kznjcRyQ9TEj1KKGRdgwdp7zI+yZujp2/dVPxZ4cz5Kv207T4n/tSoLCqGAa1178x+URUpUxw4yfOFn08U3aY5n7hW+2Ud9+/ySSCyjFNYbSI7R+FyelcLFWMxsts/N12DqlNwkDtJAjmVztWjO4kF19hBNoUai6Kj5LdE4YfSCjzQvZojh/8ApDaPsfutjr2bGk8dn2UaHaorUVA9LCWyjhP7K2la3l5KXX7qZ8Uxrn6T67100Yl7ahPr9lN1QAfDPb/CFl/0lNru+k+u5FDsvdVdsaQODiE7Xu3kHg5x/IVAqu+lo7SUjiDlIRQgl9Z21xjt/CYa2+f9R8bofrHbh67UutjYPDzSoAq+/wD3MnxafurQ+MoP9s+ELPdiztYojEHYCO9yMR2aNXG2iPD+UNUqbxy/IlVGqds85+4UHVt0/wC3ySwGmZ1enJOZvv8AMhQZh28DwOr+AVoVdaLgkcbqpkTYDkVzvRTfk0zKHaPB/wANnruTovXckteJE5Mx3Yao3IDgbIzBOI+MDwCq1nzDWZb3K+nRy1g3jc+SyhBJ9NluT90aVCszeB3jzRME/DUbzWezB0911aKYGTfFdKMmFRWGTvFOMRX2oQ497fhpyqqmm6/0ADsTEHnG1BmFW7Sb/wDLJ7is79WrbSOQU26ZqDb4IAKOOef8IjmpMrO2jwQrukb/AKZVbukDz8oQAecXHynkhqmL/pPruQr9NuIgt+/mqKmlQbEHue8fYpO/gwv2wDMT2hvkoHSIHw0/GPsEKzTAHyvPbUJCkNNDc7+6fwp/oZa7SQcf/TJPghsQ3WMlrgYiJIb4BGUNMCfgPeVXiK4c7WOfEC3Cc4RJdeBrz5KcPSdk0EkTcG6Pb7TwHh90HhyAZkT2xHOxRFSpUdlU5fso0ouvFFTa+kDVqzdzZ7QnHWz8bR/q/IVDsDWPzk9riE36TU2vb/ete0Z9B1LD1j/ieJj7KTsPUGdYf3IAaFqH52f3KX6NUGbm8/2QmKgot/8AcnslR63j4oN2jHjMg+tipNF3oqxGga3rNVurcO8iPEITqn+in6t/DwTEXnFdxTPxhG/mVV1jtwTtquGy3gecoAc407Ezsa/YfBMajTmOUJdZTGYKAG13nOFNo3/8j5qD30+I71HVpn5ilY6L49axSVAw7P8AMSQAQa/9Xh+6TdJgbPAKEiLBo7/2VuHxTR8UDsErFV/00LW6fA+U+CkOkLtjfXJWe2M2RyhUVcWN47oWhLLh0hO0euSX/mX+gd8oVoD9w7SPwpfozXfPyd5hABA6RMObG8lI6YoHNqEPR3+vxCrfoGN57CEgDv1Oh9HMpv1mlspt5LNfgI+Rx/1BUnDf0uHePygDVqaSpnYB3N+0KutpBny6new/hZbsA7f9vNQdox+cW3qWUqNJuOZ82r3a3kpHG09/38lkHRdTcVH9PqZQUrY+jYGOoztjxTPNJ2QkdolZQ0fU+k8kvY6k/CVVk0aZLAbC3aq6hbmA4d4QzdFv22TeyvG89ypCZc7F1fqdHYCqhjXfUeVlMVXsy8DCR0i356YJ35FMRS7FOnO/repDFVNjj3ZK5mKpnMSNxm3ZBSNbD5e8NxzhICoYyp29rR/KmMe/6fv4BMcRS3v7R5TZVOrUvqcgC52knbW+P4UXaQ/pHeVTrUSbvPI+cKQw1I5VOco7Am7SB2Fo8VFuknbDKYYRmx7eaTcJxb64p9iE7Hu4KJxiuFKmM/D+VNtKidoHP90wKG4kHMDkpGoNxRPVUPr8PtCi1lL6vXJTY6KgQfl8Eld/0v8AM+//AGpJ2FA743FVEcPurnDiqy0Hil0UVymFTjCn1Y390JjR4FJgSFU/VyKl7RbIntd5IY0N09oTswx38yp7H0EDHO2QO9JukHTn4wh3YU8T2KLaNrt5/wAIth0He3u+rxz8UzdIOOceKBsNglO50X9dyaYUarMeBme4KNfSzTsWQ6r3JjWgTY8FMpFKJpt0w3INEcLfZWt00APdb4+SwXkk5eKTWn6TyUW/g6RvVdOHa0cvyhKlZryDF98lZxpna0jwSZrHae8+arJ/BUaDtI6psTI7VF+m6h+coM0nHYeUhJtEgZHklbXgKRedIE5mVCpXJKpfTOcKLXqk5MVIsdU3qAfOSlPYfXBOwxkPuqoVlfWJ9ZWPrA/KFJgBzLRznwCrElyKQATkn1D6zV4one0RtMT4p20J+ceFkUFg2p2ymbOxHB9MZuk8GD7kqDsU0fVGyC3yQK2D9YUzqhVvXtOf/ET3XSFRvynPgnQWQY8D1ZOSrvZQbghN7KeHNTiVZVfekrxhXcOaSMWGSJip3KTWnLW+yqIAvKiao2z4IoYZS1RmZ7TA5Iqlid0DulY/Xgego1MfCHJBidGMXS+aCeDb+CpqYmnsa4cQWjnK5/20n+Uzsf6Czc0NRN32ykM3O5Sq342nsnl5BYzcTI81L2yDYhPIMTWfjGHKZ3xb7qBrtyLWH/5ed1jvxE3UnVWznKVpDxNoVKZ/w2dgJUC+mD8PdbyWM7ECDAPMqtmIvGtHinYUblTFs+VrR3X5oWvXJ+GEC74ZJBjioUcQcxCakmKgoh26/Z+UnOO0Z7wI5qoaRkbPXYkNrvC8JNjouaDkIPZ5qTK8G7f9xH5hB+0nd+ymMS3aZ7hnwTuhUaPtDHCAL8Xpjh35BrTylZld9pBQ1Osd/JFixo0K7XNPvMI5gH8JCq2Mh2yR+FRT0iRaTzKavigc/CydhRc6iIsQeAPqUO4xmO0KDS1WPAPq6dioQr3ESO9Sqv25HhH2VDqqRAO1J2MvBEXSFYbMvWaE14vmmZiTstwUux0goEFMTCGDjOUK1rzMCD2kRzzCLbEXddNsjunzUXPcCk153gEesypmtOf2Z+DKq2gZMVPUp1HVbx/tKSP7F/QzzZMw+6mSTZQPWKqYUkliy0Sabok59ySShjRXidnYpYYWCdJVEGV1He8O1F1aY3DZs4J0lb8EgLrZb1SxJJSxjVHGY2bldk23FJJZsZXS2q9pt3hJJbogvcLobG5JJJFFNJxt2oiUklMQZSSmmySSoRElWNNu5JJCGyqblMw3TpKiRONik1JJP0IsY8zmcinpsBOQ2JJJy8CK2nNXvtlZJJT6GVdYd55pJJIGf//Z"/>
          <p:cNvSpPr>
            <a:spLocks noChangeAspect="1" noChangeArrowheads="1"/>
          </p:cNvSpPr>
          <p:nvPr/>
        </p:nvSpPr>
        <p:spPr bwMode="auto">
          <a:xfrm>
            <a:off x="215900" y="-7445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371" y="558883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19300" y="5603421"/>
            <a:ext cx="3656013" cy="369332"/>
          </a:xfrm>
          <a:prstGeom prst="rect">
            <a:avLst/>
          </a:prstGeom>
          <a:noFill/>
        </p:spPr>
        <p:txBody>
          <a:bodyPr wrap="square" rtlCol="0">
            <a:spAutoFit/>
          </a:bodyPr>
          <a:lstStyle/>
          <a:p>
            <a:r>
              <a:rPr lang="en-US" dirty="0"/>
              <a:t>Wildlife Management Institute</a:t>
            </a:r>
          </a:p>
        </p:txBody>
      </p:sp>
      <p:sp>
        <p:nvSpPr>
          <p:cNvPr id="9" name="AutoShape 2" descr="data:image/jpeg;base64,/9j/4AAQSkZJRgABAQAAAQABAAD/2wCEAAkGBxQTEhUUExQWFRUXFxgZGRgYFxUaHhwbIBgXGSEeHBwYHSggGB0lHxgYIzEhJSktLi4uGB8zODMsNygtLiwBCgoKDg0OGxAQGywmICQsLCwuNzQsLDQvLCw0NCwsNC8vLywsLCwsNCwsLCwsNDQsLCwsNDQsLCwsNCwsLCwsLP/AABEIAOEA4QMBEQACEQEDEQH/xAAcAAEAAgMBAQEAAAAAAAAAAAAABgcDBAUCCAH/xABIEAACAQIDBQYBCgQDBgUFAAABAgMAEQQhMQUGEkFRBxMiYXGBkRQjMkJSYnKhscGCstHwJDOiFlNjksLSQ1Rz4fE0RIOjs//EABsBAQACAwEBAAAAAAAAAAAAAAADBQIEBgEH/8QAQBEAAQMCAwQIBAUCBAYDAAAAAQACAwQRBSExEkFRYQYTInGBkaGxMsHR8BQjQlLhYnIkM4LxFUOSssLSNDWi/9oADAMBAAIRAxEAPwC8aIlESiJREoiURKIlESiLQ2ltrD4f/Omjj/EygnK+Q1JtyrNkb3/CCV4SAohtDtXwaf5SyzZ6heAWte/zljrlmK224fKdbD75LHbCjGM7XcUbd1BBGLZhzJJc+RUpb4GtluHxj4iT6fVY9YVyZO0jaBUjvlFxa4jQEehtkalFFCDp6rzbK0f9uMf/AObk/wBH/bWf4SL9vuvNo8U/24x//m5P9H/bT8JF+33TaPFbsXaPtBVA74Gw1MaE+5tnWBooSdF7tldfB9rmKBPewQSC2QTvIzfqSS9/SwqJ2Hxn4SR6/Re9YVJdndrGEc2lSWHTxW4xzv8AQu35c61nYfINCCsusCl2yNv4bEgGCZJL8gbMMic1NmU2ByIvWrJE+M2cFkCCulUa9SiJREoiURKIlESiJREoiURKIlESiJREoiURRrePfjCYO6u/eSjIxR2ZgbX8WdkyzzI1HWtiKlkkzAy4rEuAVXbf7ScZiAVQjDIeUZPHzy7zIjUZqFOQ0qzioo2ZnP74KMvJUbwmz8RiXJRJJWJzc3Nz1LtkT715U19LSN/Oe1vLf4AZ+i9ZE+T4RdSPBdn0rWMsqR+Sguf1AH51ztT0vp2ZQxl3ebD5n2W4zD3n4jZdzC7h4ZfpGSQ+bW/JbVSzdLK5/wAAa3wv7rabh8Y1uV0ot18Iv/28Z/EOL+aq1+O4i/WZ3hl7KYUkI/SFsx7Iw1rrBDblaOP+la7sQrb2dK+/9zvqsxDFuaPIL9bY+HOsEJ//ABp/SvBiFWNJn/8AW76p1Mf7R5LWl3Zwja4eMfhXh/lrZZjeIs0md4m/vdYGlhP6QuditxcK30eOM/da/wCTXqwh6V17Pj2Xd4t7WULqCI6XC4eN7PZBcxTK/kylT8QSD8BV1T9MIXZTRlvMG48sj7rWfhzh8Juo3j9kYjDm8kbpbRwCR/zLkK6KlxKkqx+TIDy3+RzWm+GSP4gpDsHtIxmHAVmGIQcpSeK2WXeZnrmQ2vtWctFG83GXd9FiHkK0N29/MJi+FQ/dSm/zchAJP3To/WwN7csjatlpJI87XCkDgVKK1lklESiJREoiURKIlESiJREoiURKItbaOOjgjaWVgiILlj/eZ5W51k1pcbDVFUG+HaZLPePCXhi0L6SPY8vsKemufLMVbQULW5vzPoonPvoolsjYc+KYmMXFzxSMTa5OZJ1Y66XNYYhitLQN/NOe5o1Phu8bLKKB8vwhTzY+5MEVmk+ef72Sj0XQ+964av6T1dRdsXYby18T9LK0ioY25uzKkyqALAWHQVzZJcbnMrdAtov2vF6lEXM3m2h3GGlk524V/Ex4R+t/arLCKT8XWxxbr3PcMz7WUFTJ1cZcuD2dbY44zh3PijF0806fwn8iKvOleHdVKKpgyfk7k7j4j1C1aCbab1Z3KY1yKsUoiwY8L3bFiVVQWLAkEWF73HT4VPTF/WtDACSQLEXBvlbx8+Cwktsm6g+72+k7usTx98WORWyvbzH0dPSu0xTozSRxumY/qwNb3LfD9WveqyCtkJ2SL+6m64pSAH8Ba4CvYEnpqQfauLNO8ElnaDc7tuQPQEKy2wdcr8Vxdsbm4ea7KO6c800J810+FquaDpLWU1muO23gdfB2vnda8tFG/MZFQHb27c2Gv3iho9ONc197/R967rDcapa7KM2d+06+HHwVXNTPi10Uj3U7SZ8OQmI4sRD/AA94osfok2487ZMeWorYmomPzbkfT77lE15GquPZO1IsTEssLh0YDTUZXsw1VhfMHOql7HMdsuUoN1uVgvUoiURKIlESiJREoiURKIuRvNvDFgoTLKfJEH0nboP3OgqWGF0rtlq8JsqI3q3lmx8oeTIDKOJbkLfpldmPM2z8tKu4YWQty8SoSS5d/drci9pMUCOYi/7z/wBI9+lchi/Si14qM97v/X6nw4qxp6G/ak8vqpTtTbOHwiAOwWwssai59Ao0Hmcq5ejw2rxB5MYJvq46eJOvhcrdkmjhFiudDPisZGJIZI8PE1+Gw43OdvEdFzGgqwfFh+GzGKdjpXjX9LRvyGp7zkog6aZu00gDzKi21MZtDByDvJmYH6LGzI3xGR8sq6ejpsHxOImOMAjUaOHl75haMj6iB2Z+imG6u8i4tSCAsqgcSi9iPtLfl5cq5LGsFfh7wWm8btDvHI/XerClqRMLHULvVRrbXC2rEMRiY4GF0jRpZB1uGRAf9TfwiruikdR0UlSzJznBjfCznH2HitSUCSQM3DM+wVeypJgMZlrG1x95D/VcvWu+Y6HF8Pz0eM/6XfwfRVRDqeXu9lbODxKyosiG6sAQfI18rngfBK6KQdppsVfMeHtDgs1RLJRXtD2l3eHEQPimNv4BYt+oHvXT9FaLrqszHSMX/wBR0+ZWhXy7MezxXM7NNm5yYg8vm1/Isf0Hxqy6X1tgylb/AHH2HzPkocPjzLz3Lu79YtUwcgIBMlkUHqTr7AE+wqj6N07pcQY5uQZdx7uHicltVrw2Ig78lHtwp8VIWCzfNxgXEgLi5vYDMEadeldB0miw+FrS+Ptuv8J2TYak5EHXgtOidK4kA5Dip+BcWaxuM+n58q4QkB1235cfRW1ss1Ct5dyA15MKLNziysfw/ZPlp6V2OEdKHMIirDcbnbx/dx79e9VtRQ/qj8lFtgbdxGAmZojwtksiMMm4TezDyuc9RxG2tds9kdQwHUagj5KsuWlXzutvHFjoe8iNiMnQ6o3Q9R0PP4gUs0LonWKmBuuzUK9SiJREoiURKIlESiLm7w7ZjwkDzSHJRktwC7clW/M/++gqSKMyODQvCbBfPu3ttTY6fvJLsxPCiLchQTkqj99SavGMjgjO4DMk+5UObipzuluoIAJZQGmOg1CenVvOvnuO4+6rJhgNo/V3fy5eJVvS0gj7TtfZSk1zIW+ofvru2hgMsSASR+JiNXXnxHViNbnPWus6PY1K2pEM7rtfkL6NO624A6WGWirqymbsbTRmPVczs52xwucOx8L3ZPJuY9xn7edWXSzDtuMVbBm3J39u4+B9DyUNBNZ3VnfopptzZa4mFom5i6n7LDQj+9L1x2HVz6KobM3dqOI3j73qxniErC0qrd3cQ0GMi5ESiNx6twEfH9K+mYtEyrw+S2Y2NoeA2gVSQOMco77fJXCa+SroFGNkYNsR3mJE8sYlc8ITgF418Km5UnOxOXWukrqmOj2KMwscY2i5df4nZuyBA4DwWlFGZbybRFz6Ln76bt/MmZXkkeP6XG3F4OdultfjVh0exr/ECmcxrWu02Rbtc+N9FFV01mbYJJHssHZ1toC+Gc2vdo7nn9Zf3HvU3SvDC61ZGOTvkfkfBY0E9vyz4KfVwqtVU2+O0PlGLYLmEPdJ5kGxt6t+gr6pgFGKShaX5F3bd98gqGrk6yU23ZKbYTdNEjTgeSGVVHFJGxHE3PiU+Fs+ori5+kEk0zzIxr4ycmuGg3WOoVi2kAaLEg8lDN88bKZRDLIsndfWVeG5NjmLnMC2ldj0fpadsH4iFhb1m4m9gOByyOqr6t7y7Ycb2U73N2b3GFQEWZxxt1uwuAfQWFcRj9b+KrnkHst7I8N/ibqzpItiIcTmu3VKtpKLxR7erdhcSvGllmAybk33W/Y8qv8ABcckoHbD7mM6j9vMfMb+9alTSiUXGqr7ZG058BiONLpIh4XRr2Yc1YcwdfgRX0n8qqiDmm7TmCFSm7DY6q+91t44sdCJIjYiwdDqjW0PUdDz+IqmmhdE6xUwN12ahXqURKIlESiJRF4lkCqWY2VQSSeQGZNegXyRfPm/O9DY7EFxcQpdY1zta58ZB0ZvTIADlV9TQdU2286/RQOddSXcbdvulE8o+cYXQH6inn+I/l8a4PpHjXXvNLCewPiP7j9B6q1oqbZG27X2XdG1lbE/J0ILKpd/LQBR97ME9B61Rmgeyj/FvB2XHZb65nllYcStrrgZOrHiulVep0Ir0G2YXiqLeXZrYTEkJ4RfjiYche/+k5fCvq2EVrMRogZMz8Lx98RmqCojMMmXeFZ2wtpjEwpKupyYdGGo/vqK+bYlROoql0Lt2nMbirqCUSMDgoXgdmDEbUldM4opuJjy4hbIdSWBPoK7CprvweCRxP8AjezZA32O/wAGnzVayLrKkkaA/fqpxtPBmVCgkaMNkxULcjpcjL1GdcXR1DaeUSFgcRpe9geOWvjkrSRhe217LX2JsxYF4I5ndEuOAlCFOtsluNdL862MQr3Vb+skja1xzuL3PmbeijgjawWa69u5bWPwCTLwyBiuhUM6g+oUi/vWtTVctM7biIB42BI7rg28FI+NrxZy0ot2cIumHj9wT+prbfjeIv1md6D2CjFLCP0hbePwqMniZowBbiVylhp6fGtWmqJI33a0Oub2LQbn38lnK1uzdxtbnZRKHctoMRHMh76NG4ihyfyI+qxBsdRpXVSdJmVdK+neNh7hYHVvjvFxlobLQFEY3h4zA81Kdo7YihRmdgCF4uAmzHLIAczXNUuG1FU8MjaSCbXGg4m63pJmMaSSqv3ewjYrFoHz4mMkh8h4j8TYe9fSsUqGYfQOMeVgGt7zkPIZ+CpYGGWUX7yrdlkCqWYgKoJJ5ADOvlDGOe4NaLkmw5kq/JDRcqsN4t8ZZmIiYxQjS2TN5sdR6CvpWE9HIKZodM0Pk8wOQG/vPgqSorHvPZNgs2w91sXLaQytCpzBLOWPnwg5D1NRYlj2H05MQYJDvsBsjx+gWUNLM/tXspdg8RNhiseKkEqOQqTAcJDHRZB58mHPI1yc8VNWtdLRsLHNF3MvcEbyzu3jxC32OfEQ2Q3B0P1Wvvlu2MSneRi0yjL74+yfPoanwDGjRSdVKfy3f/k8e7j5rGrpusG03UeqhO6W8kmBnEilil7Sxi3jXPKzaMNQcsxbQkV9HnhbK23kVTNNl9D4PFJKiyRsGRwGVgbgg1QOaWmxU6zV4iURKIlESiKre2Deew+RRMLmxnte4GTKhPK+pHS3I52dBB/zD4KN53KI7ibC7+XvXHzcR05M+oHoMj8KrOkuK/hYeojPbePJvHx0Hitiig6x20dB7qxcesjLwxEKzZcZz4R1A5npXz6lMLH7UwJA3fu5E7hx37greQOIs1VXtzZE+DlDFj9K6TDmdc+ja3B186+n4diNLicBYANLOadw+Y7vQqjmhkhdfyKm26m9a4i0ctlm+AfzHQ+XwrjMb6PvoiZYbmP1b38ufmrKlqxJ2Xa+6k9c2t5Rrf3ALLhx/vFYGMAXLE5FQBmbjPytXR9Gap8FWf2EdrgLZg39PFaVdGHM57lzd2N18QiMJZWhR82jQjiOVs2z4LjLLPzqwxjHaOWRphjD3N0c4Gw7hltcc8lDTUkgHaNgdymGCwiRIEjUKo0A/vM+dclUVEtRIZZXXcd6sGMawbLQuLtbbEkknybBgvMciRovWxOQ8zoPWrjDcK6y0swy3Dj38lR4hijtrqKbN288Fix27OK2cFnjbvlt88ovkevUr97UelX1XRx1Eey/wPBVcbZ6F3Wxm4/UF2tlbSSdA6H1HNT0NcZVUslO/Yf4c11NJVx1Me2w9/JZ8ViFjUu5CqNSf7zqKKJ8rgxguSppZWRML3mwC4eB2ZNtRrnihwinI83PlfX10Hma7DD8ObTC5zdvPyC5aeaXEHftjHqvIeXZ0ggxPihOUUvK3Q9OWXL0rVxLCutvJEO1vHH+VPR1z6Nwhn+DceHeu7PAkq2dVdTyIBFc1FLLA/ajJa4cMiujIa8Z5hcrBbuRwSmXDnguLMh8SkXvlzU+9vKrSoxqargENUNqxuCMnA89xHgDzUDKZsbtpmS1u0Gcrg2A+uyqfS9z+lbPRaIPxAE/pBI79PmsK9xEVuK4m4e7gYDEyi4ue7U6GxtxnrmMvj0q56TY06MmjgNj+o/+I+flxWtRUwd+Y7wU/rhFbKLdomOVMN3d/HIw4RzspBJ9svjXT9FKV8lb1o+FgN+85ALRr5AI9neV2tgYoy4aGRtWjUn1taqbE4GwVksTdA4291sQOL42k8FDO0LYXA3ylB4WIEg6Nyb30PnbrXYdFsV6xv4OU5jNvMcPDXu7lXV1PsnrBpvXU7IN5e7kODkbwSG8OWj5lhcD6wzz5rb61dDXwXHWDdqtJh3K4KqVKlESiJRF5kawJ6A0RfMeKxMmJmZ3t3kr3N8gCx0z0A09BXRHZhjvuaPZa4u496uHZWz1giSJNFGvU8z7mvj1bWPrJ3Tv1PoNw8F0cUYjYGhbdaqkWHGYVJUKSKGU6g/3kfOpoJ5IJBJE6zhvWD2NeLOCq/ebdl8I3GhLRXycXuh5BiND0b96+l4PjkWIN6t4Ak3jc4cR8xu7lS1FM6E3Gnsu/uzvpcCLEBmfIIygsXOliB9bz0PlVFjHRnZcZqYgN1IJsG8weHLduutqnrctl+vuppFcgMyhWtpkbX5Xrjn2BLWm48r87KxGeZGa91gslHcXjpcXJ8mwef8AvJRoo015Dz58q6TDcJtaWYdw+Z+i52uxF8zjBTeLvp99ynW7G7cWDj4UHE5+nIRm39B5V0gFlFT07IW2GvFdki+Rr1bCrvefdSTDOcVgRlrJCBlbU8IGo+7y5Vq1VLHOzYeMvbuVe6KSmf11P4jiubseBce3f4uWOLDRmwiMgF2t9Ykiw89TyqCioI6VuWZ3n70WL5zXO6yYgMGgvv5qzGxEMKLdo447ALcqq25W5VYXC39pjBqAFg27Fh5IjHiSgR8hxsq58uEn63S1DbesZhG5uy+1iq8xUcmy5RHI3eYZyeBvrLzsR+3PUdKpsRwsT9tmT/fv+qhpqt9A7YkN4zpxCkMUoYBlIZTmCMwa5JzHMJa4WIXUMe17Q5puCubvNsw4jDSRj6Vrp+IZj46e9WOD1woqxkzvh0PcdfLVRVMXWRlo1TdrEK+HjCixRQjIdUZRYgjl+9715i8T46t5fmHEuB3OBzBB3/YXlM4GMAbsu5eNvbwxYVTxENJbwxgjiPr9keZrPDMHqK9/YFm73EZDu4nkPFJ6lkQz14KscTPNjcQL3aRzZQNFHQdFGpPqa+lRRU2F0uWTGi5O8n5k/wABUrnPnfzKt7Z+FEUSRjRFC/AV8nqpzUTPmdq4kq/jZsNDeC9YvDLIjRuLqwIIrGCZ8EjZYzYtNwvXtD2lpVNY7Dvhp2W9nicFWB5qQytlodD5GvsNJUtq6dszRk4ae4XOSMMby3gvo/YmLabDwyuhR3jRmQ3upKgkZgHL0FUsjQ15aDexUo0W7WC9SiJREoioPf8A3Qmwkskx8eHkkJEg5FyTwuPq5kgHQ5czarylqGyANGoH3ZQubZed2N8HhtHPd4uR1ZP+5fLX9KocZ6OR1V5aezX7xud9Dz048Vt01YY+y/MeysjDYhZFDowZWFwRoa+eSxPheY5BZw1BVw1wcLhZKjWS8yxhgVYAqRYgi4I9KyY9zHBzTYjTkvHAEWKj27W7KQO83DZmZu7U592hOQ/ERr0061f4vjctXGynvkANoj9bt57gdOOvBadPStYS/wAuQUiZgBc5Ac658Ak2C3CQBcqC7zbzGS8UJIT6zc29Oi/rXU4bhQitJMO1uHD+VyGK4wZbxQns7zx/haGC3mxEMPcwssSm5LIoDN6sbn4Wq7uqptTLGwNbkDy1WbDb54yOIxLMbEk8RHE+fLia9hXqNrpmt2Qfqv3B754yONo1mPibi4mHEwuALAtewy6czRG10zWkApgd9MZErhZSS5uWfxkHTw8WQ+HKiMrpmgi+q4M0hdizG7Ekk9SaLVc4uNyvU87PbjZmsLDiJNh0F9K8XrnudqUmxDubuzMeRYkkfGiF7nG5K/cVK7Nd2Zj1Yk/ma8aQRcKSoZIx+zIbnLyOa6u7u32w54Tdoic16ea/0qvxDDmVLbjJ24/Irfw3FH0rtl2bOHDuViYXELIodDxKdD/ehrj5YnxPLHixC7eKVkrA9huCuVtndxJyXV3hlIsXjJHEOjAGzeutWuH41LSN6tzQ9nBw07ju9lFNTNebg2PJRodnjlrtiAQdTwEk/Fq6I9MYg2zITfvFvQLS/wCHOJzcpTsLd6HCg8AJcizO2ZPkOSjyFcziWMVNefzDZo0A0/k9/gt6CmZFpquqzAAkkADMk8qqwCTYC5KnJtqoFvNvte8eFNhoZev4PL73w613OD9Fw201YM9zf/b6efBVdRXX7Mfn9Fw91t159oSER5IGAllY5LfM/je2fD5i5AN66+adkDRfwH3oFXAFy+iMPFwqq68IA+AtVATc3U6yV4iURKIlEX46gggi4ORB5iiKpN9uzMpxTYIFlzZoSRdc/wDwsswBnwnPI2JyWrWnrr9mTz+v39VE5nBQjYW3JcI54fo3s8bXtcGxy+qw0v8AGscTwmDEI7SZOGjhqPqOXlZZwTuiOWitDYu2osSnFGcx9JT9JT5j99K+Z4hhlRQybEoy3Hce76aq7hnZKLtXRqvUy8TShVLMQFAuSeQrJjHPcGtFyVi97WNLnGwCr/eXeMzkpH4Yvzb18vKutw7DG04235v9u76ri8TxZ1QTHHkz3Ufq3VIvc+tugqKLNt+KsMSbsT9WNGho9B8yvFqlWjY2ulFilESiJREoiyuPCDULDaRzfFW1THtUMM28bTfUkfNeOHK/wrPa7VgtTqA2n612pNm+Gp+S6OwttPhnuM0P0l6+Y6GtStoWVTLHIjQ/e5TYfiElI+4zadR971ZGAxqTIHjNwfiD0I5GuNngkgeWPFiu5p6iOdgfGbhbFQqdae1NpxYdOOVuEchqSegHM1t0VDPWSdXC2538AOJO77sopZWxi7lWO8u88mKuD4IRmEvr5uefpoPzr6VhGBw0A2vik3nhybw9/ZUtRVOly0Cku5XZs89pcWGiivlHmruLa3BvGtz+I2OmRrbqK0M7MeZ9vqomsvqrhweFSJFjjUIigBVGQAFVLnFxuVKs1eIlESiJREoiURKIq/7UN0YpIJcXGgWaMGRyLDjRR4uLqQouDrlbyrfo6hweGHQ5LB7crqrN1to9xio3vZSeBvwtYfkbH2rPGqP8XRPj3jtDvH1zC9ppOrkBVw18kXQqL7/se5SxNi+f/KdavMBA653d81z/AEiJEDbcfkoJXVLjkoi2SnFY1piXqwWFdU7DzWvjqm2sWja7wLe6xTjTpU8JuCTrdVGJx9XI1jfhDRYjQ8T/ANV1jqVViURKIsi/RPrURNpB3KxiYHUMh3tc0+BuPdY6lVetgkKADWm1rpJC4GwXVSzw0dFHBKwOfrY7ibm5814Z7jPK2lTNjLHXG/VVM9a2ri2ZAGub8NhYW/bbdyWKplVKU9n7HvpBc27u9uV+JaoseA6lp/q+RXRdHSeucN1vmFOq5Zdeqq372j3uKZR9GLwD1+t+eX8NfUOjVH+HoWvOr+0e7d6e6oq2TblI4ZKb9lm5sZiXGYhONmN4kdclAbJ7NqxIurdLEa3rbral211bT3/RQsbvVoVWqRKIlESiJREoiURKIlEXmRAwIIuCCCDzBoi+aN49m/J8TPAL2R2UXuPDqupJ+iRmTnrXRwybbA9a7huVt7HxXewRSfaRSfW2f518er4OoqpIuDiPD/ZdFC/aYHclxd/h8wnlIP5WqwwI/nu/t+YVL0hH+Haf6vkVCcBhTLIka6uwX0uda6omwuuRjYXvDRvW7vNsoYadowSVsGUnWx6+4NYxu2hdS1UAhk2RotSBsvStaoFiTxC6LBZRLG2IGxY69v3NIIPldYZDbKthlnAOCoasSQOdTO0acuXd3heKkWklESiLJA2duRqKZpLbjUZqzwuZrZurk+F42T46eRWXgC51r9Y+XsjLirl1BSYaeukdtEfCOa13a5vW21oaLBczPM+aQyP1KzYHDGWRIxq7Bfia9JsLrGJhe8NG9bu8uyfk05jBJWwZSdbHr73rGN20LqWqg6mTZGi63Z8PnZT9wfzD+lUmPH8pg5/JXPR0fnPPL5qbTScKsx0UE/AXrmo4zI8MG8gea61xsCVSmHiM8yqPpTShf4pHA/Vq+0hoijsNGj0A/hc0Tc34r6ZwOFWKNI0ACoqqAABkBYZDSudc4uJJWws9eIlESiJREoiURKIlESiJRFRva/guDaBcKQJYkYnOzMt0Nr6WVY8h+9XVC+8VuB/n6qF4zUg3Dl4sFH90uvwY1866TR7GJP5hp9FdUJvCF+b9L/hvR1/cVDgh/wAT4FV+PC9L4hR3cODixifdVm+At+9dTMeyuXw9t5hyXW7TIPFDJ1DKfY3H6msIDqFs4o34XeChINqnIBFiqtj3McHNNiFnBDa61q7L4fhzC6Ns1LibQJjsyjK+4/f+y8tCbVI2dpNloTYNURxlxbmDnvFtxHzGu9Fj5H2NemTeNN6wiorgxSDZcc2u/SeV9M8rHz1XnuT0r3rmWvdYDCqwv2OrN/Tz0WQKF1zNQlz5shkFaMhpcMIfKduUaAaD7/2Cwu1zWyxoaLBUVTUyVEhkkOZ9OQX5WS11INxIOLGIfsB2/wBJA/Miopj2FvYe28wPC66vaZD4oH6q6n2Kn/qNYQHVbGKDNp71g7PB4pj91f1b+lU+PnsRjmVYdGx2pDyHzUh3pm4MHO3/AAyPj4f3qswWPrMQhb/UPTP5Lo6p1onHkoP2X4PvNpQ6WjDyWIveykD3BYG/3a+p1jtmE88lQsGav6qJTpREoiURKIlESiJREoiURKIqm7cMOePDSfV4ZF97qf0q0w45OHcopF47Nm/wjDpK/wCiH964npaLV4PFjfdytcP/AMrxW/vkl8I/kVP5iqvBzarb4+ygxtt6N3h7rjdmsV55W6R2+LD+ldZOcguYwxvbceSkO+Wzu/WBOswF/Ig3/IVFE7ZuVvVkXWBreahO92yFw0/Cl+BgGW+duRF+eYrYiftDNVNbAIpLN0K4tSLTXtJSKifCx2oVhTYnVQZMebcDmPvuWyuY6GtF1musMwuypxJUU7Xu7Djrll4tOWfPPmv1tKxZm5T1d2wE9o2H6cifLTwWkTVqvm5NzcpReLc2PgTPNHEMuJrE9BqT8L1i52yLqaCLrZAzip3u7sYYfGzqt+Hu1K31szfnmprWe/aYFcU9OIp3AaWC89pEV8PG32ZP1U/0FewfEscSF4gea53Z6nhlPmo/I/1qlx92bB3/ACW/0cb2ZHdy6G/bWwM3nwD/APYtQ9G23xOL/V/2lXdafyT4e65XYpGDi5iQCRDkbC4u63t0r6JiB7A71TR6q5qqFKlESiJREoiURKIlESiJREoirDtw/wAvC/jk/lWrLDvico5Fodmg/wAK/wD6zfyJXG9Lv/nN/sHu5WmH/wCUe/6LtbyJfCzD7hPwz/aqPDnbNVGefvkvcTbtUkg5LkdmUeU7fgH8xrsJ9y5TCxk49ymrxg2vyNx62I/c1rq0IuovvxsZ8QYe7A4gJL36WDD9CPeponht7rRrqd0uzs81XFbaolkgYA51DM1zm2arLCZ4IagOmGW48DxW0rXqvcwtNiu5p6qKobtRuv7+S/axWwsE8XMVtwTfpcuXxnCQQaiEZ/qHzHz81r1urk1M9xdjus0czAcDRyMut8mCZ5ZXuSPKteZ4Israggc14edCCp2IhxF+ZUL7Akj9TWvfKytrC91wd/Uvg28mQ/nb96kh+JaleLwHwXL3AjtA56v+gFUOOuvM0cB81Y9Hm2p3HiVm3+H+Bl9Y/wD+i1l0Z/8As4+53/aVZ13+SfD3XO7E/wD6qf8A9H/rWvoOI/AO9U8equSqlSpREoiURKIlESiJREoiURKIqT7YdqRy4tI0NzAhVzy4mIPCOpAAvbK5tqCBc0EZbGSd6hec11OzyIrgwSLcTuw9LgX/ACrgOlTw7ESBua0e5+auKAWi8VIMbFxxuv2kYfEEVQQv2JGu4EH1WxOzbicziCFxOzaO0Mp/4gHwUf1ruJzmFx+Gi0bu9S+oFYr9oip7ePC91ipk5ByR6HxD9a3ozdoK5qqZsTOC0FjJ0o6RrdSsqejnqP8AKaT98VlhiIOda00zHNsFfYThVTDUCSUbIHMZ8sititNdYlF4tZoSWCj6xAHqTarKGTaZcrgMUouoqixujsx47vBXPhYBGioNFUL8BatUm5urhrdkBo3LJXi9XH3wW+Dm8lB+DCs4/iC16sXhcubuZFbCIftFj/qI/aubxh+1VuHAAeitsEZs0bTxufVet84i2CnAFzwg/BlP6CpMAkDMShJ4keYIW7WC8LlEuy3bSYbGgSGyTL3V7E2YsvDpoCcieV+Qua+mVsRfHluzVGw2KvmqRTJREoiURKIlESiJREoiURRLtF3qGDw5VGHyiRSIxzUHIyaEeHlfIketbVJB1r7nQa/RYudYKnN29jtjJ7MWKDxSOSSddOI5lm666mpsYxNuH0+2LbRyaOfHuH0C9p4DM+27ercijCgKoAUCwA0Ar5Q97nuLnG5OZPEq/AAFgvVYr1aW6mF7tJl/47/Cykfka7KKXrImO5BcuyLqnvb/AFFdus1IlEVfdomD/wARG/J0sfVf/Yip2SbLCeCr56M1FUxg/V8v4UdArSLiTcrs4omRMDGCwC/a8UiURKIuju1hO8xcI5K3Gf4c/wBbVswusxy53GYg+ohPf6WVo1iokoi528iXwk4/4TfkL1kz4goagXid3LBsvD93DGn2UA97Z/nXH1UnWTPfxJXRUkXVQMZwAW0RUC2FVW+ewPk0vEg+ZkJK/dOpX+nl6V9Q6P4t+Nh2JD+Yy1+Y/d9efeqKrp+qdcaFWd2Yb2/KojDKwM8Q8hxx6BgL5kZBrDmvWpqyn6t203Q+6iY66nNaSzSiJREoiURKIlESiLxO/CrEAmwJsOdhpXozKL5t2/tiXGYhpZMixAVbmyC9gueluZ63NhpXQRsbCyw3eqgJJKtHd/ZK4aFY1zOrN9pjqfTkPIV8mxTEH19QZXaaAcB95nmr+CERM2QulVcp15dwNcswPcmw/OsmtLtOZ8s14SAuZtXb64NlMqMYpDbiQAlXA5gkXBUevhrqcAiNVE6Jp7Tc897T9D7qqr49l4fx91H8b2kfPJ3UZMAvxhrB28xnZbcuvO1dRHg35Z23drdwH1VftLLtrtGTu7YVX7w28UigBfa54j+VYU+Du2rzEW5b17tLDtTfnDz4VkaOQTECwAUqG6hr6e16jdgspdYOGzx3+Skhm6t4fbRRCDaX2x7isqnBDcGA5cz6rfhxEW/MHkg2n4tPD+frXrsD/Kyd2/Tu/leDEu3mOz6r8n2npw6c715T4IbHrjnutu5/wvZcSzHVjzXp9qrbw6+39mo4sDl6z8wjZ5an6LN+JM2eyDdSXdHe+DDxOJUcyE3BRVPELDK5Itn1yzqSTBnh/wCURsnju+qr5qgykF2oFlt7L7R/nH+URkRk3TgAJQWtYg24ut+p6VJNg/ZHVnPfff8ARQbS/MZ2kfPqYoyYBcMGsHbzHJbchzzvXrMG/LO2e1u4D6ptLtYTeyPFuIYEcgi8jOoAVegAJuScumtU2KUzqKldJIRc9ltuJ3+AzWxTR9bIBu3rridSxTiXjAuVuL2621riTFIGCTZOycr2y81ebQva+ayVGslq7UwCTxNE48LD3B5EeYNbVHVyUkzZo9R6jeD3qOWMSNLSqjinlweJ4o3HeQuQGtdTbI3HMEZEefvX12GRlVA19jZwBtvF1zzmljiOC+jNkYwzQRSlShdFYqbXFwDyNUb27LiOClC3KxXqURKIlESiJREoiURfOm/Oyvk2OnjtZSxkTT6L+IAAHIAkqL5+G/OugppNuJp8PJQOFirE3Wx/f4WJ+duFvxL4T+l/evlOM0n4Wtkj3XuO45/wr6mk6yIFcTae+Tq5hhw7NMpsQbkA+QXNh8NauqTo1G+MVE8wEZzFtbcycgfArWkrXA7DW5rRw2zcfjPHLMI1V8l6OracC6WI+sa3Za7CMMHVwx7RI14tI/cdbg7gomx1E+bjayk20MKMbhCpyZhcfdkUkfkwI+Nc5TTnC8Q2ho02PNhz9rFbr2CeG33dVEykEgixBsQeRGor6wCHC7TcHRUGmq/KIlESiKT7u7mS4izyXiiOht4mH3QdB5n4GtSarazJuZWYbdT3Z+7WGhW0cYva3GbM/rdhYH2qufUSPOZ+izDQFob4QsyKrWXCqvHM+VzwkcKLz4mNsx19qkpnAG4+LQfVeOVVE+1XCiSiJRFZu4ezBBhjM+TSjjJPJACV9MiT71826TVxqqwQR5hnZHNx19bBXNFF1ce2d/ssOA2rh2SSdDE+Iu0jq4KtYfRVCdLKFzFxe/WpqmgrWSMpZA9sVg1pbmLnUuA1u4m97G3csWSxkF4sXa5rrYzHynDPKsbwyIvGFkCkGw+iQpNwdORGVVUFJAKxsLntkY47JLbgjmLgaeIIup3yPMZcAQRnmtvF44xYdppAAyx8TAacXDoPfKtSClE9WIIjcF1geV9T4ZqV0mxHtu4Kptj7NfGYhIQbNK9mboDcs3sLn1tX19zmwx3GgGXyXO5uK+mEUAAAAAZADkK51bC/aIlESiJREoiURKIlEVY9tWxyyQ4pb+AmNx91s1a98rMCLWN+MaWzssPksSw78/v73KOQb1GuzXaVneBjkw419RYEe4sfY1Q9LqLajZVNHw9k9x0PgcvFbuHy2cWHfmp2mGVS7KAGcgk2GoAX30GVcQ6dz2sY83DdBfde/wA1ZhgBJGpWng9ixxF2S/eOSxdiWPEefD9EewrbqMTmna2N9thoADRlkN19fVRsgay5GpWPZ8kMEgwqvxO3HIeJgW4ibm4+re5IHkakqm1NXEa1zLNGy3IWFrWFuNrWJ7ljGWRu6sHPVQ7tC2N3conQeCTJvJ+v8Q/MHrXXdFcS66E0rz2mac2/wfSyr66HZdtjQ+6iFdYtBZ9n4UyypGDYuwW5ztc6251i92y0u4L0Zq29h7tQYYeFQ8nORgC3t9keQqllqHyanLgpQ0BdmoF6uZh9rRqCszrFImTByFvb6y3+kpFjcdba1KYnE3aLgry6rvfLeQ4p+BDaBTlr4z9o/sPerSmp+rFzr7KNzrqN1tLFKIuvutsc4mdVI+bXxSHy6e5y+NVONYiKGlLx8Ryb38fAZ+S2KaHrX23b1a2K7trQtbxqfB1UWvl9nMD3r5fD1rL1Df0kZ8HG9vHf4XV47ZPYO9cHae4+GkzjvC33c1/5T+1qvKPpTWwZSWkHPI+Y+YK1ZKCN3w5LS2XsXGRzJDLN3mHzc5k34bEDxZr4uHK9sjW3WYnh09M+ohi2ZtBla21kTlkcr7rqKOCZrwxzrtTtK2lwxpApzc8TfhGg9z/LXvRGi2pX1Lhk3Id518h7r3EJbAMG9bPYvsXilkxTA2Qd3H0LHNjpnYWGv1m8q63EJbAMHeq2Mb1btVSlSiJREoiURKIlESiJRFqbV2emIhkhkF0kUqeouNR0I1B6gVkx5Y4OG5eEXXzliIpcFiipylgfpa9sxl0ZSD6NV5LHHVwFjvhcLffcomuLHXGoVuYPGCaFZY8wy3UHr0PTPKvkM9M6mnMM2WybH6j3XQsfts2mqHYrbuMxjtDhYzEFJV2Nrg3sQzaLochc110OFYbhsbZ614eSLtA0PcNXeOSrnTzTHZjFuK3tm7qQ4Yd9PKTIM+84iqq3UZ+I/ivfpWnV9IKmud+Hpo7MOWzYEuHA8B3acVLHSMiG2858V3JDBjIXVXWSNsiVINjqPQjI1SNFVhlQ17mlrxmL7xp4g6LZPVzsIBuFUu1dnvBK0T6qdeRHJh5GvqtFWR1cDZo9D6HeD3KikjMbi0rd3Pj4sbAOj3+AJrOpNonLFuquOqNSpRFBd+duwzYUpFKGYTAMvMgcV7X1W4GY8qsaSF7JLuG5YOIsq+qyUaURekQsQqgkkgADUk8hXjnNa0ucbAZnkF6ASbBW5uvsUYWELq7eJz520HkNK+T4ziZxCo2x8IyaOXHvP8K+poBEy2/euLvXsOV8QssUpVyB3dzYBluSgI+iSMxyNmB5Vc4JitPFSGCaMFoPayvkf1EbwNDvGRG9a1VA8ybTTnuTYu+JVu4xoMci5cZFh/EPq36jL0piHRsPZ+Jw87TDuvc/6Tv7jn3pDWkHYlyKlgxK8HeX8Fi3F5Dn6VyxgkEnVW7V7W58Fv7Y2drcqg2vjXxWJZwCS7hY152vwovqcvc19bw6jbRUrYRuGZ4nUn73Ln5pDI8uX0BunsYYTCRQXuVF2PV2JZvbiJt5Wqsnl6yQuWbRYWXXqJepREoiURKIlESiJREoiURVd2x7uXC42MZjhSYD7OfC5zzsbKbC9mHJcrOgm/5Z8Poo3jeoz2e7b7t/k7nwuboej2zHkDb4+tUnSrCzLH+LjGbRZ3NvHw9u5bdDPsu6s79FNtpYtcNG8nAzZ34VGrGwz5KOpNcZR0762ZkO0Bla54Dhx5AKykeIml1lFe0zj+T4ctb6Z4gL24uAn9OIV0/RDq/xUzWcBYnW1/8AYrRxC+w0lSNye/haGMENGe8P0QEIBXlmb3sPM6VzzABSysnfmHDZ3ku/V3C2p7tStv8AW0sG7PuWvvVsJcXEChHeqDwNyPVSeht7GtjBcVfhs5a++w620OHMcx6jwWNTTiZtxqNFW+yrxYuLvAVKSpxA8vENfjX00vbLCXMNwRkeKpLFrrFXWRVEpVxd8cQFwU/iCkoVGdjc2y9x+VbFM0mVuS8doqnOzpBCJ+AiItwB8rE56DUjI56Vc9Y3a2L5qK29a1ZLxKIrE3G3aMYGImFpCPAp+qDzP3j+QNfP+kmNicmlgPZHxH9x4DkPU8lb0VLs/mO13Lb3rkxnEvcERRL9KQnVvvCx4U87a62GdauCMw7ZcKkbbzo3gOWYu7le9tLlZ1Rmv2MguRicVtQJwyQrKhsQyhWNxmGUo2oNiDarSGDAnSbUUpY4ZEG45FpDhoRkc1rufVWs4XH3w+i7sOHjx8MTTR8Low4wykEEajP6rZH0NUsks2EVEjKd92uB2SDcEHQ97cxxvyW0GtqGAvGY1XJ7RNtWX5KhzaxktyW+S+9r26etWnRTDNp34yQZC4bzO8+GnffgoK+ew6seKz9j+7neSti5EvHHlETwkNJc3IGt0sM+rZaG3WV81m7AOZ17v5Vcwb1cVVKlSiJREoiURKIlESiJREoiURY54VdWRhdWBUjqCLEV6DY3CL553y3dfA4kp4u7J4onsRdb5Divmy5A530OVxV9BK2Zlz3Efe4qBw2SpputttcZA0cn+YF4XH2lItxD159DXznGsMfhtSJovgJu3+kjPZPdu4hXNNOJmbLtd6x7e2BiMUEheWMRK1+MK3GciMxpexOd9c/Ks8NxajoXPnZG7rHC1rjZGd8jra44X3c1jNTySgMJFvVdHb+2EwcAOrW4Y0vrYWz8hzNaGGYdLidSRuvdx4X+Z3KaeZsDPZcrcvDYnheeWQ8MpLiMjW9yWFz4L8hpbWrPpBPRF7aWBmbBs7QOlstn+q2/ffIKCkbKAXuOudvvRe9s7Fg2jH3sLqJNOMZ3t9V7dOuo9KwoMSqsGmME7SWa27/1N+7HkVlLDHUt2mHP71XvZO8xiIgxymGQZCQ/QcdeLQHz09K6xnVVTOtpXBzeG8ciNVWOa5h2XiyxbZ3U+U4xJuMHDsAXsb3Ki1hbLxC2Y0zrYiqeriLbdr79liW3K6m9+CVsDKgAUIgZQBkOHMW6ZXHvUNM8iYHivXDJVHBCzsFRSzHRVBJ+Aq4klZEwvkIAGpOQUQBcbBWFuruaIiJcRZnyKpqEOtz9pvyFudcDjXSQzgwUtw3Qu3u7uA9TyVtTUWz2pNeC629O15MKsciIJFLcLrmDmCQQRe2hGnOqvBsOhr3vhe7ZcBdp3cCCMuI3qepmdEA4C4X5sjezDT2Afgc/Uewv6HRvava/AK2ku4t2mje3PzGoSKrikyvYrZxOFeIcWHtmReI34Dc2uLf5dr3NsjnlzrWhniqDsVe4fEPiy3H919BfMcdyycwszj8t38LxvDtoYWHjYhpDkq6cTW1tyUams8Lwx2IVGwwWYMyeA+p3eaTziFlzqq22FsyXH4tY7ktIxaR7HwrqzE2IXIWF8rlRzr6merpoQGCwaLAff3vVDm91yvofZeATDxJDELJGoVR6cyeZOpPMkmqJ7y9xcdSpwLLarFEoiURKIlESiJREoiURKIlESiLkb0bAjxsBhkuM+JWGqsND565g9fepYZTE7aC8IuFQE8U+BxJU3jlib4jr0ZWH93q4mhhrICx4u1334EKJrnRuuNQrN3f24mLiup4HGTLkSp6jqp5Gvl2KYXJh02y8XadDxHDkRv8AMZK8gnEzcsiuIm7ss2OL4tg6KAUCghWFzYW+qBqRzuOVXTsZp6bDRHQgtc42dfUHjfffQHQcitYUz3zXlOW5aW8WOfvDgcGxYObMvJDzVW1CW1H1bWHStzCaWPqRiVcAC3MH9w3OI3u/adTqc7FRzvO11MW/0Uo3e2DHhYwFzf675+I+mlhyrmcVxaWvlLnZN/SMsh38TvW9T07Ym810cXhUlUrIiup5ML1oQTywP24nFp4hTPY14s4XXFG6MSG8Ek8HkkjW+DXq9i6U1YFpA1/eLH0stN1BGfhuF5fdJH/zsRiJR0aSw/KpHdKqq35bGN8L+68FAzeSs+JEGAiHdRKGdlRFGrMTYcTG5sNSegrSh/FYtMRPISGgucdwA4AWFzoFK7q6dvZGZyWTF7JlkA4sS4cEMOFUCBgbjK3EVv1NRQYhBC47MDS0gg3JLiDlrewPcF66F7hm7P0WztJS0bKCDKoDgD7SniGXQkWrXo3COZrzfYJLSeRyPle6zkzaRvGa4OL3WixSGYqEeRQyCMgKAcxxcnJvmfhpneQY9PQSinBLmsNnbWpO+28DgPPlqupGyt2950st2FY9nYa8js5AzJJJZrfRQE2UeXxrTkdPjVZsxMDR3ZNHFxAzP+wUo2aaO7jf73KutpY6bGT34S7seGONc7dFX9z6mvolBQw0EAiZoMyeJ4n75KnlldK7aKvPcjdRMBCVvxyvYyPna4GijkoufM8+gr6iczOvu3LJrbKR1rrJKIlESiJREoiURKIlESiJREoiURKIo5vpunHj4rHwSqD3cnQ9G6qeY9xWxT1DoXct6xc26ouWPEYHElTeKaP3BB/mQ2/sirWaGCshLJBtNP34EKNrnRuu3VWJsHeKLGJ3b+CW2aXIv5odf3FfOMTweowyTrWZs3OsMuTh9gq5hqWTjZOv3osu7u7iYVpSt2LHwsxuQuvD8efPLpUWK41LiDI2uy2RmBoTx8tBuzWVPTNiJIXcqlW0o9t/eFFinWBi0sa5lVYhCTbNrcIIz51f4Zg8j54XVDQGOOVyAXZXyGvotOepAa4M1HouPu9hZGGDkhVktxHESsR85c5ra93Nwc7ZVa4rURRmqincDewjaB8HPSzfPNa8DXHYc3xPH6qc1xatFEe0eB+6ilT/AMKS58r2sfjb411nROWLr5IH/rbYc7ajyVfiDTshw3FdvY201xcAZWKsQA4Ui6tzGenkelUuIUMmHVJY8XF+zfRw3fyFsRSiZlwe9cPdHBzRYrEji7yC/wDmE3LPlax+sQLhvQVc49UU1RQwOI2ZbfCBazc75bgTYt71rUrHtlcNW8ea38VjMPs6GxJZjchb3Zjcn+FRc+QrShp6vGqi4FmjU7m/UnzO/JTOfHTN5qu9o4+bGzrcF3Y8Mca8r/VUe2Z8rmvodBQQUEPVx6aknUnifkFTyyulddyuTs/3JXBJ3klmxLDxHUIPsp+7c/StKqqjKbDRetbZTKtRZpREoiURKIlESiJREoiURKIlESiJREoiURcbenduHHQmOQWYZpIB4kbqOo6rofgamhmdE64XhF1Ru826+IwEnjBKX8EyXAOnQ3jbMZE9bE2vVzFNHO23mD95qEgtK7O7+/RWyYkFhkBINf4hz9R8K5PFOirXXko8j+06eB3dxy7lYQV5HZk81OsJiklUPG6up5qQf/g1xE8EsDzHK0tdwIVm17Xi7SoZsnY02G+UQPE0sUykCROEm9iBxAkEa/GuwrcSpq4w1McgZJGfhdccL2IHLyVdHC+LaY4XB3rV3Xk40fBTuIhG/Ebnhc53KqSfDYi/EM7Nl1raxlojkZiVM0vL22Fs2jLJxG+4yscrjPgo6c3BhebW81YEMYVQovYaXJJ+JzNcG95e4uOp5AegyVu0WFgvToCCCAQciDmCPOvGuLSC02IQgHIrjf7NYOMmTuwg5+NlW3mL2t5aVb/8bxGUCLbLju7ILvDK9/Va34WFvatZcPbe+6Rju8IqtbLjtZF/CPrfp61dYd0Xlmd1tcSL52v2j3nd6nuWtNXNaNmL+FFdk7KxOPnIQNK5sXdjkova7NyGeSjPI2GVdoBDSxBrQGtGgH36+arCXPNzmVdu5m58WAQ2PeTN9OUrYkdFFzwr5Xz58rVNRUOmPAcFK1tlJa11klESiJREoiURKIlESiJREoiURKIlESiJREoiURYsVhkkRkkVXRhZlYAgjoQcjXrXFpuEVX71dlZ+ngSNSWiduWo4Gty0s3LnlnZQV+6Tz+qjLOCrzjxODlK/OQSjMqcrjMXscmGRzzGRrZnpqesjtK0Ob979QsWPfGbtNlKNmdoJFhiI7/ejt+ak/oa5Ss6IA50r7cnfUZ+YVhHiJGTx5KQYTaeBncSAxGQaFwFcf81UM9Di1JGYiH7G+xJb6LabLBIdrK66GN2zBF/mSovlcE/AZ1o0+G1dR/lRuPhYeZyUr542fEVGNpdoKC4gjZj9p/CPYDM+9q6Sj6ISuzqXgDg3M+enutKTER+gKHbR2vPinCyOXLMAqDIXJAAVRqSbAamuvosNpaJv5LAOJ1PiT/AVfJM+Q9oqa7sdlk0hD4w91H/u1N5DkdT9FLZdSc9OeM1e0ZR5n0XgZxVrbJ2VDhoxFAgRBoBcnrmTcsczmSTVY+RzztOOakAst2sF6lESiJREoiURKIlESiJREoiURKIlESiJREoiURKIlESiLS2rsmHEpwTxrIvmNPMHVT5is2SOYbtNl4RdV/tnskjYlsLMY76JIOMDXRvpW01udc9AN6PEHDJ4usDHwUG2ruNjoCePDs6gE8cZEikAAnTxC1/rKL2Nr1vMqonaOWBYVq7O3Sxsw+awshGeoWMZW5ylRfMZf0NZPqY2/E75+114GncFN9j9kTHPFT8Iz8MOZ528ci26H6PUedaUmIj9A8/4+qzEfFWJsTd3DYVQIIlU/atdj6sczp1qvkmfIe0VIAAurUa9SiJREoiURKIlESiJREoiURKIlESiJREoiURKIlESiJREoiURKIlESiJREoiURKIlESiJREoiURKIlESiJREoiURf/9k=">
            <a:hlinkClick r:id="rId4"/>
          </p:cNvPr>
          <p:cNvSpPr>
            <a:spLocks noChangeAspect="1" noChangeArrowheads="1"/>
          </p:cNvSpPr>
          <p:nvPr/>
        </p:nvSpPr>
        <p:spPr bwMode="auto">
          <a:xfrm>
            <a:off x="85271" y="-1404257"/>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914400" y="950913"/>
            <a:ext cx="7239000" cy="2062103"/>
          </a:xfrm>
          <a:prstGeom prst="rect">
            <a:avLst/>
          </a:prstGeom>
          <a:noFill/>
        </p:spPr>
        <p:txBody>
          <a:bodyPr wrap="square" rtlCol="0">
            <a:spAutoFit/>
          </a:bodyPr>
          <a:lstStyle/>
          <a:p>
            <a:pPr algn="ctr"/>
            <a:r>
              <a:rPr lang="en-US" sz="3200" b="1" dirty="0"/>
              <a:t>UNDERSTANDING THE ROLE AND RESPONSIBILITIES OF A STATE FISH AND WILDLIFE COMMISSION AND COMMISSION MEMBERS</a:t>
            </a:r>
          </a:p>
        </p:txBody>
      </p:sp>
    </p:spTree>
    <p:extLst>
      <p:ext uri="{BB962C8B-B14F-4D97-AF65-F5344CB8AC3E}">
        <p14:creationId xmlns:p14="http://schemas.microsoft.com/office/powerpoint/2010/main" val="3764506833"/>
      </p:ext>
    </p:extLst>
  </p:cSld>
  <p:clrMapOvr>
    <a:masterClrMapping/>
  </p:clrMapOvr>
  <mc:AlternateContent xmlns:mc="http://schemas.openxmlformats.org/markup-compatibility/2006" xmlns:p14="http://schemas.microsoft.com/office/powerpoint/2010/main">
    <mc:Choice Requires="p14">
      <p:transition spd="slow" p14:dur="2000" advTm="98032"/>
    </mc:Choice>
    <mc:Fallback xmlns="">
      <p:transition spd="slow" advTm="980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a:t>Elements of Public Trust Management</a:t>
            </a:r>
          </a:p>
        </p:txBody>
      </p:sp>
      <p:sp>
        <p:nvSpPr>
          <p:cNvPr id="3" name="TextBox 2"/>
          <p:cNvSpPr txBox="1"/>
          <p:nvPr/>
        </p:nvSpPr>
        <p:spPr>
          <a:xfrm>
            <a:off x="3048000" y="1796534"/>
            <a:ext cx="1981200" cy="461665"/>
          </a:xfrm>
          <a:prstGeom prst="rect">
            <a:avLst/>
          </a:prstGeom>
          <a:noFill/>
        </p:spPr>
        <p:txBody>
          <a:bodyPr wrap="square" rtlCol="0">
            <a:spAutoFit/>
          </a:bodyPr>
          <a:lstStyle/>
          <a:p>
            <a:pPr algn="ctr"/>
            <a:r>
              <a:rPr lang="en-US" sz="2400" b="1" dirty="0"/>
              <a:t>Public Trust</a:t>
            </a:r>
          </a:p>
        </p:txBody>
      </p:sp>
      <p:sp>
        <p:nvSpPr>
          <p:cNvPr id="4" name="TextBox 3"/>
          <p:cNvSpPr txBox="1"/>
          <p:nvPr/>
        </p:nvSpPr>
        <p:spPr>
          <a:xfrm>
            <a:off x="838200" y="1981200"/>
            <a:ext cx="2057400" cy="381000"/>
          </a:xfrm>
          <a:prstGeom prst="rect">
            <a:avLst/>
          </a:prstGeom>
          <a:noFill/>
        </p:spPr>
        <p:txBody>
          <a:bodyPr wrap="square" rtlCol="0">
            <a:spAutoFit/>
          </a:bodyPr>
          <a:lstStyle/>
          <a:p>
            <a:r>
              <a:rPr lang="en-US" b="1" dirty="0"/>
              <a:t>Assets</a:t>
            </a:r>
          </a:p>
        </p:txBody>
      </p:sp>
      <p:sp>
        <p:nvSpPr>
          <p:cNvPr id="5" name="TextBox 4"/>
          <p:cNvSpPr txBox="1"/>
          <p:nvPr/>
        </p:nvSpPr>
        <p:spPr>
          <a:xfrm>
            <a:off x="5867400" y="1981200"/>
            <a:ext cx="2895600" cy="369332"/>
          </a:xfrm>
          <a:prstGeom prst="rect">
            <a:avLst/>
          </a:prstGeom>
          <a:noFill/>
        </p:spPr>
        <p:txBody>
          <a:bodyPr wrap="square" rtlCol="0">
            <a:spAutoFit/>
          </a:bodyPr>
          <a:lstStyle/>
          <a:p>
            <a:r>
              <a:rPr lang="en-US" b="1" dirty="0"/>
              <a:t>Beneficiaries/Stakeholders</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41" y="3064428"/>
            <a:ext cx="702359" cy="52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1" y="2362200"/>
            <a:ext cx="747583" cy="60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56" y="2342447"/>
            <a:ext cx="680118" cy="62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7176" y="3064428"/>
            <a:ext cx="1079447" cy="55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1405" y="2342447"/>
            <a:ext cx="914400" cy="50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8998" y="2979989"/>
            <a:ext cx="933703" cy="58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2069" y="2342447"/>
            <a:ext cx="641437" cy="48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78706" y="3407138"/>
            <a:ext cx="2119788" cy="369332"/>
          </a:xfrm>
          <a:prstGeom prst="rect">
            <a:avLst/>
          </a:prstGeom>
          <a:noFill/>
        </p:spPr>
        <p:txBody>
          <a:bodyPr wrap="square" rtlCol="0">
            <a:spAutoFit/>
          </a:bodyPr>
          <a:lstStyle/>
          <a:p>
            <a:pPr algn="ctr"/>
            <a:r>
              <a:rPr lang="en-US" b="1" dirty="0"/>
              <a:t>Trust Managers</a:t>
            </a:r>
          </a:p>
        </p:txBody>
      </p:sp>
      <p:pic>
        <p:nvPicPr>
          <p:cNvPr id="2060"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3546" y="3873818"/>
            <a:ext cx="1085054" cy="7220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61"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20596" y="3866787"/>
            <a:ext cx="985303" cy="7220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63"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67200" y="3898581"/>
            <a:ext cx="1045937" cy="6972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172068" y="4950463"/>
            <a:ext cx="1828800" cy="381000"/>
          </a:xfrm>
          <a:prstGeom prst="rect">
            <a:avLst/>
          </a:prstGeom>
          <a:noFill/>
        </p:spPr>
        <p:txBody>
          <a:bodyPr wrap="square" rtlCol="0">
            <a:spAutoFit/>
          </a:bodyPr>
          <a:lstStyle/>
          <a:p>
            <a:pPr algn="ctr"/>
            <a:r>
              <a:rPr lang="en-US" b="1" dirty="0"/>
              <a:t>Trustees</a:t>
            </a:r>
          </a:p>
        </p:txBody>
      </p:sp>
      <p:pic>
        <p:nvPicPr>
          <p:cNvPr id="2064"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21779" y="5331462"/>
            <a:ext cx="1606265" cy="10739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66"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15110" y="5331463"/>
            <a:ext cx="1860804" cy="10438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Arrow Connector 8"/>
          <p:cNvCxnSpPr>
            <a:stCxn id="3" idx="1"/>
          </p:cNvCxnSpPr>
          <p:nvPr/>
        </p:nvCxnSpPr>
        <p:spPr>
          <a:xfrm flipH="1">
            <a:off x="1752600" y="2027367"/>
            <a:ext cx="1295400" cy="138499"/>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38600" y="2585562"/>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p:cNvCxnSpPr>
          <p:nvPr/>
        </p:nvCxnSpPr>
        <p:spPr>
          <a:xfrm>
            <a:off x="5029200" y="2027367"/>
            <a:ext cx="762000" cy="144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71366" y="4703064"/>
            <a:ext cx="0" cy="266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69" name="Picture 2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24106" y="3881783"/>
            <a:ext cx="1068357" cy="7070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56737" y="2996370"/>
            <a:ext cx="825063" cy="55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788864"/>
      </p:ext>
    </p:extLst>
  </p:cSld>
  <p:clrMapOvr>
    <a:masterClrMapping/>
  </p:clrMapOvr>
  <mc:AlternateContent xmlns:mc="http://schemas.openxmlformats.org/markup-compatibility/2006" xmlns:p14="http://schemas.microsoft.com/office/powerpoint/2010/main">
    <mc:Choice Requires="p14">
      <p:transition spd="slow" p14:dur="2000" advTm="136358"/>
    </mc:Choice>
    <mc:Fallback xmlns="">
      <p:transition spd="slow" advTm="13635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Responsibilities of Trust Managers (i.e. agency professionals)</a:t>
            </a:r>
          </a:p>
        </p:txBody>
      </p:sp>
      <p:sp>
        <p:nvSpPr>
          <p:cNvPr id="3" name="Content Placeholder 2"/>
          <p:cNvSpPr>
            <a:spLocks noGrp="1"/>
          </p:cNvSpPr>
          <p:nvPr>
            <p:ph idx="1"/>
          </p:nvPr>
        </p:nvSpPr>
        <p:spPr>
          <a:xfrm>
            <a:off x="457200" y="2057400"/>
            <a:ext cx="8229600" cy="3787409"/>
          </a:xfrm>
        </p:spPr>
        <p:txBody>
          <a:bodyPr>
            <a:normAutofit fontScale="92500" lnSpcReduction="20000"/>
          </a:bodyPr>
          <a:lstStyle/>
          <a:p>
            <a:pPr>
              <a:spcAft>
                <a:spcPts val="600"/>
              </a:spcAft>
            </a:pPr>
            <a:r>
              <a:rPr lang="en-US" dirty="0"/>
              <a:t>Monitor the status of the trust assets</a:t>
            </a:r>
          </a:p>
          <a:p>
            <a:pPr>
              <a:spcAft>
                <a:spcPts val="600"/>
              </a:spcAft>
            </a:pPr>
            <a:r>
              <a:rPr lang="en-US" dirty="0"/>
              <a:t>Identify potential benefits of the trust</a:t>
            </a:r>
          </a:p>
          <a:p>
            <a:pPr>
              <a:spcAft>
                <a:spcPts val="600"/>
              </a:spcAft>
            </a:pPr>
            <a:r>
              <a:rPr lang="en-US" dirty="0"/>
              <a:t>Inform trustees and beneficiaries of options/limitations</a:t>
            </a:r>
          </a:p>
          <a:p>
            <a:pPr>
              <a:spcAft>
                <a:spcPts val="600"/>
              </a:spcAft>
            </a:pPr>
            <a:r>
              <a:rPr lang="en-US" dirty="0"/>
              <a:t>Inform trustees of beneficiaries’ interests</a:t>
            </a:r>
          </a:p>
          <a:p>
            <a:pPr>
              <a:spcAft>
                <a:spcPts val="600"/>
              </a:spcAft>
            </a:pPr>
            <a:r>
              <a:rPr lang="en-US" dirty="0"/>
              <a:t>Facilitate dialog among beneficiaries</a:t>
            </a:r>
          </a:p>
          <a:p>
            <a:pPr>
              <a:spcAft>
                <a:spcPts val="600"/>
              </a:spcAft>
            </a:pPr>
            <a:r>
              <a:rPr lang="en-US" dirty="0"/>
              <a:t>Offer science-informed recommendations</a:t>
            </a:r>
          </a:p>
          <a:p>
            <a:pPr>
              <a:spcAft>
                <a:spcPts val="600"/>
              </a:spcAft>
            </a:pPr>
            <a:r>
              <a:rPr lang="en-US" dirty="0"/>
              <a:t>Manage the trust as directed by trustees</a:t>
            </a:r>
          </a:p>
          <a:p>
            <a:endParaRPr lang="en-US" dirty="0"/>
          </a:p>
          <a:p>
            <a:endParaRPr lang="en-US" dirty="0"/>
          </a:p>
        </p:txBody>
      </p:sp>
    </p:spTree>
    <p:extLst>
      <p:ext uri="{BB962C8B-B14F-4D97-AF65-F5344CB8AC3E}">
        <p14:creationId xmlns:p14="http://schemas.microsoft.com/office/powerpoint/2010/main" val="609725802"/>
      </p:ext>
    </p:extLst>
  </p:cSld>
  <p:clrMapOvr>
    <a:masterClrMapping/>
  </p:clrMapOvr>
  <mc:AlternateContent xmlns:mc="http://schemas.openxmlformats.org/markup-compatibility/2006" xmlns:p14="http://schemas.microsoft.com/office/powerpoint/2010/main">
    <mc:Choice Requires="p14">
      <p:transition spd="slow" p14:dur="2000" advTm="191645"/>
    </mc:Choice>
    <mc:Fallback xmlns="">
      <p:transition spd="slow" advTm="19164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Responsibilities of Trustees </a:t>
            </a:r>
            <a:br>
              <a:rPr lang="en-US" dirty="0"/>
            </a:br>
            <a:r>
              <a:rPr lang="en-US" dirty="0"/>
              <a:t>(i.e. Commission members)</a:t>
            </a:r>
          </a:p>
        </p:txBody>
      </p:sp>
      <p:sp>
        <p:nvSpPr>
          <p:cNvPr id="3" name="Content Placeholder 2"/>
          <p:cNvSpPr>
            <a:spLocks noGrp="1"/>
          </p:cNvSpPr>
          <p:nvPr>
            <p:ph idx="1"/>
          </p:nvPr>
        </p:nvSpPr>
        <p:spPr>
          <a:xfrm>
            <a:off x="457200" y="1981200"/>
            <a:ext cx="8229600" cy="4419600"/>
          </a:xfrm>
        </p:spPr>
        <p:txBody>
          <a:bodyPr>
            <a:normAutofit/>
          </a:bodyPr>
          <a:lstStyle/>
          <a:p>
            <a:pPr>
              <a:spcAft>
                <a:spcPts val="1200"/>
              </a:spcAft>
            </a:pPr>
            <a:r>
              <a:rPr lang="en-US" dirty="0"/>
              <a:t>Maintain the corpus of the trust </a:t>
            </a:r>
          </a:p>
          <a:p>
            <a:pPr>
              <a:spcAft>
                <a:spcPts val="1200"/>
              </a:spcAft>
            </a:pPr>
            <a:r>
              <a:rPr lang="en-US" dirty="0"/>
              <a:t>Consider the needs of </a:t>
            </a:r>
            <a:r>
              <a:rPr lang="en-US" i="1" dirty="0"/>
              <a:t>all</a:t>
            </a:r>
            <a:r>
              <a:rPr lang="en-US" dirty="0"/>
              <a:t> beneficiaries – both current and future generations</a:t>
            </a:r>
          </a:p>
          <a:p>
            <a:pPr>
              <a:spcAft>
                <a:spcPts val="1200"/>
              </a:spcAft>
            </a:pPr>
            <a:r>
              <a:rPr lang="en-US" dirty="0"/>
              <a:t>Allocate benefits from the trust:</a:t>
            </a:r>
          </a:p>
          <a:p>
            <a:pPr lvl="1"/>
            <a:r>
              <a:rPr lang="en-US" dirty="0"/>
              <a:t>Consistent with the capacity of the trust and</a:t>
            </a:r>
          </a:p>
          <a:p>
            <a:pPr lvl="1">
              <a:spcAft>
                <a:spcPts val="1200"/>
              </a:spcAft>
            </a:pPr>
            <a:r>
              <a:rPr lang="en-US" dirty="0"/>
              <a:t>In consideration of competing interests</a:t>
            </a:r>
          </a:p>
          <a:p>
            <a:r>
              <a:rPr lang="en-US" dirty="0"/>
              <a:t>Focus on policy and regulatory matters</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p:txBody>
      </p:sp>
    </p:spTree>
    <p:extLst>
      <p:ext uri="{BB962C8B-B14F-4D97-AF65-F5344CB8AC3E}">
        <p14:creationId xmlns:p14="http://schemas.microsoft.com/office/powerpoint/2010/main" val="1949095100"/>
      </p:ext>
    </p:extLst>
  </p:cSld>
  <p:clrMapOvr>
    <a:masterClrMapping/>
  </p:clrMapOvr>
  <mc:AlternateContent xmlns:mc="http://schemas.openxmlformats.org/markup-compatibility/2006" xmlns:p14="http://schemas.microsoft.com/office/powerpoint/2010/main">
    <mc:Choice Requires="p14">
      <p:transition spd="slow" p14:dur="2000" advTm="144113"/>
    </mc:Choice>
    <mc:Fallback xmlns="">
      <p:transition spd="slow" advTm="14411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Must Trustees Consider?</a:t>
            </a:r>
          </a:p>
        </p:txBody>
      </p:sp>
      <p:sp>
        <p:nvSpPr>
          <p:cNvPr id="4" name="TextBox 3"/>
          <p:cNvSpPr txBox="1"/>
          <p:nvPr/>
        </p:nvSpPr>
        <p:spPr>
          <a:xfrm>
            <a:off x="381000" y="2762389"/>
            <a:ext cx="1905000" cy="369332"/>
          </a:xfrm>
          <a:prstGeom prst="rect">
            <a:avLst/>
          </a:prstGeom>
          <a:noFill/>
        </p:spPr>
        <p:txBody>
          <a:bodyPr wrap="square" rtlCol="0">
            <a:spAutoFit/>
          </a:bodyPr>
          <a:lstStyle/>
          <a:p>
            <a:r>
              <a:rPr lang="en-US" dirty="0"/>
              <a:t>Biology/Ecology</a:t>
            </a:r>
          </a:p>
        </p:txBody>
      </p:sp>
      <p:sp>
        <p:nvSpPr>
          <p:cNvPr id="6" name="Right Arrow 5"/>
          <p:cNvSpPr/>
          <p:nvPr/>
        </p:nvSpPr>
        <p:spPr>
          <a:xfrm>
            <a:off x="2155372" y="2762431"/>
            <a:ext cx="489204" cy="3836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53200" y="2776849"/>
            <a:ext cx="2133600" cy="369332"/>
          </a:xfrm>
          <a:prstGeom prst="rect">
            <a:avLst/>
          </a:prstGeom>
          <a:noFill/>
        </p:spPr>
        <p:txBody>
          <a:bodyPr wrap="square" rtlCol="0">
            <a:spAutoFit/>
          </a:bodyPr>
          <a:lstStyle/>
          <a:p>
            <a:r>
              <a:rPr lang="en-US" dirty="0"/>
              <a:t>Technical Feasibility</a:t>
            </a:r>
          </a:p>
        </p:txBody>
      </p:sp>
      <p:sp>
        <p:nvSpPr>
          <p:cNvPr id="7" name="Left Arrow 6"/>
          <p:cNvSpPr/>
          <p:nvPr/>
        </p:nvSpPr>
        <p:spPr>
          <a:xfrm>
            <a:off x="5960918" y="2766120"/>
            <a:ext cx="533400" cy="3907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24600" y="4419620"/>
            <a:ext cx="2057400" cy="646331"/>
          </a:xfrm>
          <a:prstGeom prst="rect">
            <a:avLst/>
          </a:prstGeom>
          <a:noFill/>
        </p:spPr>
        <p:txBody>
          <a:bodyPr wrap="square" rtlCol="0">
            <a:spAutoFit/>
          </a:bodyPr>
          <a:lstStyle/>
          <a:p>
            <a:r>
              <a:rPr lang="en-US" dirty="0"/>
              <a:t>Economic Feasibility</a:t>
            </a:r>
          </a:p>
        </p:txBody>
      </p:sp>
      <p:sp>
        <p:nvSpPr>
          <p:cNvPr id="9" name="Up Arrow 8"/>
          <p:cNvSpPr/>
          <p:nvPr/>
        </p:nvSpPr>
        <p:spPr>
          <a:xfrm rot="18836101">
            <a:off x="5908828" y="3934862"/>
            <a:ext cx="381000" cy="6096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1629" y="4286976"/>
            <a:ext cx="1774372" cy="646331"/>
          </a:xfrm>
          <a:prstGeom prst="rect">
            <a:avLst/>
          </a:prstGeom>
          <a:noFill/>
        </p:spPr>
        <p:txBody>
          <a:bodyPr wrap="square" rtlCol="0">
            <a:spAutoFit/>
          </a:bodyPr>
          <a:lstStyle/>
          <a:p>
            <a:r>
              <a:rPr lang="en-US" dirty="0"/>
              <a:t>Legal Mandates &amp; Constraints</a:t>
            </a:r>
          </a:p>
        </p:txBody>
      </p:sp>
      <p:sp>
        <p:nvSpPr>
          <p:cNvPr id="12" name="Up Arrow 11"/>
          <p:cNvSpPr/>
          <p:nvPr/>
        </p:nvSpPr>
        <p:spPr>
          <a:xfrm rot="3063905">
            <a:off x="2341036" y="3925924"/>
            <a:ext cx="381000" cy="6096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26229" y="4834059"/>
            <a:ext cx="2547256" cy="369332"/>
          </a:xfrm>
          <a:prstGeom prst="rect">
            <a:avLst/>
          </a:prstGeom>
          <a:noFill/>
        </p:spPr>
        <p:txBody>
          <a:bodyPr wrap="square" rtlCol="0">
            <a:spAutoFit/>
          </a:bodyPr>
          <a:lstStyle/>
          <a:p>
            <a:pPr algn="ctr"/>
            <a:r>
              <a:rPr lang="en-US" dirty="0"/>
              <a:t>Social Values &amp; Interests</a:t>
            </a:r>
          </a:p>
        </p:txBody>
      </p:sp>
      <p:sp>
        <p:nvSpPr>
          <p:cNvPr id="14" name="Up Arrow 13"/>
          <p:cNvSpPr/>
          <p:nvPr/>
        </p:nvSpPr>
        <p:spPr>
          <a:xfrm>
            <a:off x="4109357" y="4114800"/>
            <a:ext cx="381000" cy="6096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2446797"/>
            <a:ext cx="3124200" cy="1446550"/>
          </a:xfrm>
          <a:prstGeom prst="rect">
            <a:avLst/>
          </a:prstGeom>
          <a:noFill/>
          <a:ln>
            <a:solidFill>
              <a:schemeClr val="tx1"/>
            </a:solidFill>
          </a:ln>
        </p:spPr>
        <p:txBody>
          <a:bodyPr wrap="square" rtlCol="0">
            <a:spAutoFit/>
          </a:bodyPr>
          <a:lstStyle/>
          <a:p>
            <a:pPr algn="ctr"/>
            <a:r>
              <a:rPr lang="en-US" sz="4400" dirty="0"/>
              <a:t>Commission Decisions</a:t>
            </a:r>
          </a:p>
        </p:txBody>
      </p:sp>
    </p:spTree>
    <p:extLst>
      <p:ext uri="{BB962C8B-B14F-4D97-AF65-F5344CB8AC3E}">
        <p14:creationId xmlns:p14="http://schemas.microsoft.com/office/powerpoint/2010/main" val="2538637889"/>
      </p:ext>
    </p:extLst>
  </p:cSld>
  <p:clrMapOvr>
    <a:masterClrMapping/>
  </p:clrMapOvr>
  <mc:AlternateContent xmlns:mc="http://schemas.openxmlformats.org/markup-compatibility/2006" xmlns:p14="http://schemas.microsoft.com/office/powerpoint/2010/main">
    <mc:Choice Requires="p14">
      <p:transition spd="slow" p14:dur="2000" advTm="101342"/>
    </mc:Choice>
    <mc:Fallback xmlns="">
      <p:transition spd="slow" advTm="10134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Why is your job so hard?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411" y="1927864"/>
            <a:ext cx="1267928" cy="1295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609" y="1905001"/>
            <a:ext cx="2590800" cy="11112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3299" y="4867401"/>
            <a:ext cx="2495549" cy="16636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930152"/>
            <a:ext cx="1517625" cy="111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6648" y="3454301"/>
            <a:ext cx="2362200" cy="102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1515" y="5090337"/>
            <a:ext cx="2018094" cy="13433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3247" y="3454301"/>
            <a:ext cx="1706257" cy="1137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12" y="3276600"/>
            <a:ext cx="2750654" cy="154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988" y="4953000"/>
            <a:ext cx="2057824" cy="1285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3929799"/>
      </p:ext>
    </p:extLst>
  </p:cSld>
  <p:clrMapOvr>
    <a:masterClrMapping/>
  </p:clrMapOvr>
  <mc:AlternateContent xmlns:mc="http://schemas.openxmlformats.org/markup-compatibility/2006" xmlns:p14="http://schemas.microsoft.com/office/powerpoint/2010/main">
    <mc:Choice Requires="p14">
      <p:transition spd="slow" p14:dur="2000" advTm="106172"/>
    </mc:Choice>
    <mc:Fallback xmlns="">
      <p:transition spd="slow" advTm="10617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Effective Commissions and Commission Members</a:t>
            </a:r>
          </a:p>
        </p:txBody>
      </p:sp>
      <p:sp>
        <p:nvSpPr>
          <p:cNvPr id="6" name="TextBox 5"/>
          <p:cNvSpPr txBox="1"/>
          <p:nvPr/>
        </p:nvSpPr>
        <p:spPr>
          <a:xfrm>
            <a:off x="304800" y="1752600"/>
            <a:ext cx="8534400" cy="4739759"/>
          </a:xfrm>
          <a:prstGeom prst="rect">
            <a:avLst/>
          </a:prstGeom>
          <a:noFill/>
        </p:spPr>
        <p:txBody>
          <a:bodyPr wrap="square" rtlCol="0">
            <a:spAutoFit/>
          </a:bodyPr>
          <a:lstStyle/>
          <a:p>
            <a:pPr marL="1028700" lvl="1" indent="-571500">
              <a:spcAft>
                <a:spcPts val="1200"/>
              </a:spcAft>
              <a:buClr>
                <a:schemeClr val="accent1"/>
              </a:buClr>
              <a:buFont typeface="Wingdings" panose="05000000000000000000" pitchFamily="2" charset="2"/>
              <a:buChar char="§"/>
            </a:pPr>
            <a:r>
              <a:rPr lang="en-US" sz="3600" dirty="0"/>
              <a:t>Invite all perspectives to the table</a:t>
            </a:r>
          </a:p>
          <a:p>
            <a:pPr marL="1028700" lvl="1" indent="-571500">
              <a:spcAft>
                <a:spcPts val="1200"/>
              </a:spcAft>
              <a:buClr>
                <a:schemeClr val="accent1"/>
              </a:buClr>
              <a:buFont typeface="Wingdings" panose="05000000000000000000" pitchFamily="2" charset="2"/>
              <a:buChar char="§"/>
            </a:pPr>
            <a:r>
              <a:rPr lang="en-US" sz="3600" dirty="0"/>
              <a:t>Treat all perspectives equitably</a:t>
            </a:r>
          </a:p>
          <a:p>
            <a:pPr marL="1028700" lvl="1" indent="-571500">
              <a:spcAft>
                <a:spcPts val="1200"/>
              </a:spcAft>
              <a:buClr>
                <a:schemeClr val="accent1"/>
              </a:buClr>
              <a:buFont typeface="Wingdings" panose="05000000000000000000" pitchFamily="2" charset="2"/>
              <a:buChar char="§"/>
            </a:pPr>
            <a:r>
              <a:rPr lang="en-US" sz="3600" dirty="0"/>
              <a:t>Seek to fully understand the issue</a:t>
            </a:r>
          </a:p>
          <a:p>
            <a:pPr marL="1028700" lvl="1" indent="-571500">
              <a:spcAft>
                <a:spcPts val="1200"/>
              </a:spcAft>
              <a:buClr>
                <a:schemeClr val="accent1"/>
              </a:buClr>
              <a:buFont typeface="Wingdings" panose="05000000000000000000" pitchFamily="2" charset="2"/>
              <a:buChar char="§"/>
            </a:pPr>
            <a:r>
              <a:rPr lang="en-US" sz="3600" dirty="0"/>
              <a:t>Consider the short and long-term impacts of decision</a:t>
            </a:r>
          </a:p>
          <a:p>
            <a:pPr marL="1028700" lvl="1" indent="-571500">
              <a:spcAft>
                <a:spcPts val="1200"/>
              </a:spcAft>
              <a:buClr>
                <a:schemeClr val="accent1"/>
              </a:buClr>
              <a:buFont typeface="Wingdings" panose="05000000000000000000" pitchFamily="2" charset="2"/>
              <a:buChar char="§"/>
            </a:pPr>
            <a:r>
              <a:rPr lang="en-US" sz="3600" dirty="0"/>
              <a:t>Act and speak as one body</a:t>
            </a:r>
          </a:p>
          <a:p>
            <a:pPr marL="1028700" lvl="1" indent="-571500">
              <a:spcAft>
                <a:spcPts val="1200"/>
              </a:spcAft>
              <a:buClr>
                <a:schemeClr val="accent1"/>
              </a:buClr>
              <a:buFont typeface="Wingdings" panose="05000000000000000000" pitchFamily="2" charset="2"/>
              <a:buChar char="§"/>
            </a:pPr>
            <a:r>
              <a:rPr lang="en-US" sz="3600" dirty="0"/>
              <a:t>Are accountable for decisions</a:t>
            </a:r>
          </a:p>
        </p:txBody>
      </p:sp>
    </p:spTree>
    <p:extLst>
      <p:ext uri="{BB962C8B-B14F-4D97-AF65-F5344CB8AC3E}">
        <p14:creationId xmlns:p14="http://schemas.microsoft.com/office/powerpoint/2010/main" val="2258613617"/>
      </p:ext>
    </p:extLst>
  </p:cSld>
  <p:clrMapOvr>
    <a:masterClrMapping/>
  </p:clrMapOvr>
  <mc:AlternateContent xmlns:mc="http://schemas.openxmlformats.org/markup-compatibility/2006" xmlns:p14="http://schemas.microsoft.com/office/powerpoint/2010/main">
    <mc:Choice Requires="p14">
      <p:transition spd="slow" p14:dur="2000" advTm="227008"/>
    </mc:Choice>
    <mc:Fallback xmlns="">
      <p:transition spd="slow" advTm="22700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Managing the Public’s Trust in You</a:t>
            </a:r>
          </a:p>
        </p:txBody>
      </p:sp>
      <p:sp>
        <p:nvSpPr>
          <p:cNvPr id="4" name="Content Placeholder 3"/>
          <p:cNvSpPr>
            <a:spLocks noGrp="1"/>
          </p:cNvSpPr>
          <p:nvPr>
            <p:ph idx="1"/>
          </p:nvPr>
        </p:nvSpPr>
        <p:spPr>
          <a:xfrm>
            <a:off x="457200" y="2895600"/>
            <a:ext cx="8229600" cy="3101609"/>
          </a:xfrm>
        </p:spPr>
        <p:txBody>
          <a:bodyPr/>
          <a:lstStyle/>
          <a:p>
            <a:r>
              <a:rPr lang="en-US" dirty="0"/>
              <a:t>The public’s trust in you is vital</a:t>
            </a:r>
          </a:p>
          <a:p>
            <a:r>
              <a:rPr lang="en-US" dirty="0"/>
              <a:t>Trust is easy to lose and hard to re-gain</a:t>
            </a:r>
          </a:p>
          <a:p>
            <a:r>
              <a:rPr lang="en-US" dirty="0"/>
              <a:t>Keys to public trust:</a:t>
            </a:r>
          </a:p>
          <a:p>
            <a:pPr lvl="1"/>
            <a:r>
              <a:rPr lang="en-US" dirty="0"/>
              <a:t>Honesty, openness, fairness – with all</a:t>
            </a:r>
          </a:p>
          <a:p>
            <a:pPr lvl="1"/>
            <a:r>
              <a:rPr lang="en-US" dirty="0"/>
              <a:t>Reliability - meeting expectations</a:t>
            </a:r>
          </a:p>
          <a:p>
            <a:pPr lvl="1"/>
            <a:endParaRPr lang="en-US" dirty="0"/>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029200"/>
            <a:ext cx="1850572" cy="13365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76400"/>
            <a:ext cx="1905000" cy="130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555069"/>
      </p:ext>
    </p:extLst>
  </p:cSld>
  <p:clrMapOvr>
    <a:masterClrMapping/>
  </p:clrMapOvr>
  <mc:AlternateContent xmlns:mc="http://schemas.openxmlformats.org/markup-compatibility/2006" xmlns:p14="http://schemas.microsoft.com/office/powerpoint/2010/main">
    <mc:Choice Requires="p14">
      <p:transition spd="slow" p14:dur="2000" advTm="87224"/>
    </mc:Choice>
    <mc:Fallback xmlns="">
      <p:transition spd="slow" advTm="8722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 more on this topic</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905000"/>
            <a:ext cx="3930639" cy="4084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490500"/>
      </p:ext>
    </p:extLst>
  </p:cSld>
  <p:clrMapOvr>
    <a:masterClrMapping/>
  </p:clrMapOvr>
  <mc:AlternateContent xmlns:mc="http://schemas.openxmlformats.org/markup-compatibility/2006" xmlns:p14="http://schemas.microsoft.com/office/powerpoint/2010/main">
    <mc:Choice Requires="p14">
      <p:transition spd="slow" p14:dur="2000" advTm="36698"/>
    </mc:Choice>
    <mc:Fallback xmlns="">
      <p:transition spd="slow" advTm="3669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436" y="2362200"/>
            <a:ext cx="47625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527354"/>
      </p:ext>
    </p:extLst>
  </p:cSld>
  <p:clrMapOvr>
    <a:masterClrMapping/>
  </p:clrMapOvr>
  <mc:AlternateContent xmlns:mc="http://schemas.openxmlformats.org/markup-compatibility/2006" xmlns:p14="http://schemas.microsoft.com/office/powerpoint/2010/main">
    <mc:Choice Requires="p14">
      <p:transition spd="slow" p14:dur="2000" advTm="21929"/>
    </mc:Choice>
    <mc:Fallback xmlns="">
      <p:transition spd="slow" advTm="219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Some Key Terms</a:t>
            </a:r>
          </a:p>
        </p:txBody>
      </p:sp>
      <p:sp>
        <p:nvSpPr>
          <p:cNvPr id="3" name="Content Placeholder 2"/>
          <p:cNvSpPr>
            <a:spLocks noGrp="1"/>
          </p:cNvSpPr>
          <p:nvPr>
            <p:ph idx="1"/>
          </p:nvPr>
        </p:nvSpPr>
        <p:spPr>
          <a:xfrm>
            <a:off x="457200" y="2057400"/>
            <a:ext cx="8229600" cy="4191000"/>
          </a:xfrm>
        </p:spPr>
        <p:txBody>
          <a:bodyPr>
            <a:normAutofit/>
          </a:bodyPr>
          <a:lstStyle/>
          <a:p>
            <a:pPr>
              <a:spcAft>
                <a:spcPts val="1200"/>
              </a:spcAft>
            </a:pPr>
            <a:r>
              <a:rPr lang="en-US" dirty="0"/>
              <a:t>Agency</a:t>
            </a:r>
          </a:p>
          <a:p>
            <a:pPr>
              <a:spcAft>
                <a:spcPts val="1200"/>
              </a:spcAft>
            </a:pPr>
            <a:r>
              <a:rPr lang="en-US" dirty="0"/>
              <a:t>Stakeholder/Beneficiary</a:t>
            </a:r>
          </a:p>
          <a:p>
            <a:pPr>
              <a:spcAft>
                <a:spcPts val="1200"/>
              </a:spcAft>
            </a:pPr>
            <a:r>
              <a:rPr lang="en-US" dirty="0"/>
              <a:t>Commission</a:t>
            </a:r>
          </a:p>
          <a:p>
            <a:pPr>
              <a:spcAft>
                <a:spcPts val="1200"/>
              </a:spcAft>
            </a:pPr>
            <a:r>
              <a:rPr lang="en-US" dirty="0"/>
              <a:t>Director</a:t>
            </a:r>
          </a:p>
          <a:p>
            <a:pPr>
              <a:spcAft>
                <a:spcPts val="1200"/>
              </a:spcAft>
            </a:pPr>
            <a:r>
              <a:rPr lang="en-US" dirty="0"/>
              <a:t>Wildlife</a:t>
            </a:r>
          </a:p>
        </p:txBody>
      </p:sp>
    </p:spTree>
    <p:extLst>
      <p:ext uri="{BB962C8B-B14F-4D97-AF65-F5344CB8AC3E}">
        <p14:creationId xmlns:p14="http://schemas.microsoft.com/office/powerpoint/2010/main" val="3429811701"/>
      </p:ext>
    </p:extLst>
  </p:cSld>
  <p:clrMapOvr>
    <a:masterClrMapping/>
  </p:clrMapOvr>
  <mc:AlternateContent xmlns:mc="http://schemas.openxmlformats.org/markup-compatibility/2006" xmlns:p14="http://schemas.microsoft.com/office/powerpoint/2010/main">
    <mc:Choice Requires="p14">
      <p:transition spd="slow" p14:dur="2000" advTm="98217"/>
    </mc:Choice>
    <mc:Fallback xmlns="">
      <p:transition spd="slow" advTm="982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Overview</a:t>
            </a:r>
          </a:p>
        </p:txBody>
      </p:sp>
      <p:sp>
        <p:nvSpPr>
          <p:cNvPr id="3" name="Content Placeholder 2"/>
          <p:cNvSpPr>
            <a:spLocks noGrp="1"/>
          </p:cNvSpPr>
          <p:nvPr>
            <p:ph idx="1"/>
          </p:nvPr>
        </p:nvSpPr>
        <p:spPr>
          <a:xfrm>
            <a:off x="457200" y="2057400"/>
            <a:ext cx="8229600" cy="4191000"/>
          </a:xfrm>
        </p:spPr>
        <p:txBody>
          <a:bodyPr>
            <a:normAutofit/>
          </a:bodyPr>
          <a:lstStyle/>
          <a:p>
            <a:pPr>
              <a:spcAft>
                <a:spcPts val="1200"/>
              </a:spcAft>
            </a:pPr>
            <a:r>
              <a:rPr lang="en-US" dirty="0"/>
              <a:t>History of conservation in North America</a:t>
            </a:r>
          </a:p>
          <a:p>
            <a:pPr>
              <a:spcAft>
                <a:spcPts val="1200"/>
              </a:spcAft>
            </a:pPr>
            <a:r>
              <a:rPr lang="en-US" dirty="0"/>
              <a:t>Origins of the commission system</a:t>
            </a:r>
          </a:p>
          <a:p>
            <a:pPr>
              <a:spcAft>
                <a:spcPts val="1200"/>
              </a:spcAft>
            </a:pPr>
            <a:r>
              <a:rPr lang="en-US" dirty="0"/>
              <a:t>Commission authorities and roles</a:t>
            </a:r>
          </a:p>
          <a:p>
            <a:pPr>
              <a:spcAft>
                <a:spcPts val="1200"/>
              </a:spcAft>
            </a:pPr>
            <a:r>
              <a:rPr lang="en-US" dirty="0"/>
              <a:t>Public Trust responsibilities</a:t>
            </a:r>
          </a:p>
          <a:p>
            <a:pPr>
              <a:spcAft>
                <a:spcPts val="1200"/>
              </a:spcAft>
            </a:pPr>
            <a:r>
              <a:rPr lang="en-US" dirty="0"/>
              <a:t>Commission governance and effectiveness</a:t>
            </a:r>
          </a:p>
        </p:txBody>
      </p:sp>
    </p:spTree>
    <p:extLst>
      <p:ext uri="{BB962C8B-B14F-4D97-AF65-F5344CB8AC3E}">
        <p14:creationId xmlns:p14="http://schemas.microsoft.com/office/powerpoint/2010/main" val="2404609468"/>
      </p:ext>
    </p:extLst>
  </p:cSld>
  <p:clrMapOvr>
    <a:masterClrMapping/>
  </p:clrMapOvr>
  <mc:AlternateContent xmlns:mc="http://schemas.openxmlformats.org/markup-compatibility/2006" xmlns:p14="http://schemas.microsoft.com/office/powerpoint/2010/main">
    <mc:Choice Requires="p14">
      <p:transition spd="slow" p14:dur="2000" advTm="38648"/>
    </mc:Choice>
    <mc:Fallback xmlns="">
      <p:transition spd="slow" advTm="386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 Brief History of Wildlife Conservation in North America</a:t>
            </a:r>
          </a:p>
        </p:txBody>
      </p:sp>
      <p:sp>
        <p:nvSpPr>
          <p:cNvPr id="3" name="Content Placeholder 2"/>
          <p:cNvSpPr>
            <a:spLocks noGrp="1"/>
          </p:cNvSpPr>
          <p:nvPr>
            <p:ph idx="1"/>
          </p:nvPr>
        </p:nvSpPr>
        <p:spPr>
          <a:xfrm>
            <a:off x="457200" y="2057400"/>
            <a:ext cx="8229600" cy="4191000"/>
          </a:xfrm>
        </p:spPr>
        <p:txBody>
          <a:bodyPr>
            <a:normAutofit/>
          </a:bodyPr>
          <a:lstStyle/>
          <a:p>
            <a:pPr>
              <a:spcAft>
                <a:spcPts val="1200"/>
              </a:spcAft>
            </a:pPr>
            <a:r>
              <a:rPr lang="en-US" dirty="0"/>
              <a:t>Pre-Columbian era: Limited human impacts</a:t>
            </a:r>
          </a:p>
          <a:p>
            <a:pPr>
              <a:spcAft>
                <a:spcPts val="1200"/>
              </a:spcAft>
            </a:pPr>
            <a:r>
              <a:rPr lang="en-US" dirty="0"/>
              <a:t>Colonial/Expansion era: Unregulated exploitation; many species decimated</a:t>
            </a:r>
          </a:p>
          <a:p>
            <a:pPr>
              <a:spcAft>
                <a:spcPts val="1200"/>
              </a:spcAft>
            </a:pPr>
            <a:r>
              <a:rPr lang="en-US" dirty="0"/>
              <a:t>Early 20</a:t>
            </a:r>
            <a:r>
              <a:rPr lang="en-US" baseline="30000" dirty="0"/>
              <a:t>th</a:t>
            </a:r>
            <a:r>
              <a:rPr lang="en-US" dirty="0"/>
              <a:t> Century: Beginning of modern conservation</a:t>
            </a:r>
          </a:p>
          <a:p>
            <a:pPr>
              <a:spcAft>
                <a:spcPts val="1200"/>
              </a:spcAft>
            </a:pPr>
            <a:r>
              <a:rPr lang="en-US" dirty="0"/>
              <a:t>Mid 20</a:t>
            </a:r>
            <a:r>
              <a:rPr lang="en-US" baseline="30000" dirty="0"/>
              <a:t>th</a:t>
            </a:r>
            <a:r>
              <a:rPr lang="en-US" dirty="0"/>
              <a:t> Century: Science-based management and commissions established</a:t>
            </a:r>
          </a:p>
        </p:txBody>
      </p:sp>
    </p:spTree>
    <p:extLst>
      <p:ext uri="{BB962C8B-B14F-4D97-AF65-F5344CB8AC3E}">
        <p14:creationId xmlns:p14="http://schemas.microsoft.com/office/powerpoint/2010/main" val="898351206"/>
      </p:ext>
    </p:extLst>
  </p:cSld>
  <p:clrMapOvr>
    <a:masterClrMapping/>
  </p:clrMapOvr>
  <mc:AlternateContent xmlns:mc="http://schemas.openxmlformats.org/markup-compatibility/2006" xmlns:p14="http://schemas.microsoft.com/office/powerpoint/2010/main">
    <mc:Choice Requires="p14">
      <p:transition spd="slow" p14:dur="2000" advTm="142465"/>
    </mc:Choice>
    <mc:Fallback xmlns="">
      <p:transition spd="slow" advTm="1424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Why Were Commissions Established?</a:t>
            </a:r>
          </a:p>
        </p:txBody>
      </p:sp>
      <p:sp>
        <p:nvSpPr>
          <p:cNvPr id="3" name="Content Placeholder 2"/>
          <p:cNvSpPr>
            <a:spLocks noGrp="1"/>
          </p:cNvSpPr>
          <p:nvPr>
            <p:ph idx="1"/>
          </p:nvPr>
        </p:nvSpPr>
        <p:spPr>
          <a:xfrm>
            <a:off x="457200" y="2057400"/>
            <a:ext cx="8229600" cy="3733800"/>
          </a:xfrm>
        </p:spPr>
        <p:txBody>
          <a:bodyPr>
            <a:normAutofit/>
          </a:bodyPr>
          <a:lstStyle/>
          <a:p>
            <a:pPr>
              <a:spcAft>
                <a:spcPts val="1200"/>
              </a:spcAft>
            </a:pPr>
            <a:r>
              <a:rPr lang="en-US" dirty="0"/>
              <a:t>Limit effect of partisan politics</a:t>
            </a:r>
          </a:p>
          <a:p>
            <a:pPr>
              <a:spcAft>
                <a:spcPts val="1200"/>
              </a:spcAft>
            </a:pPr>
            <a:r>
              <a:rPr lang="en-US" dirty="0"/>
              <a:t>Greater public engagement </a:t>
            </a:r>
          </a:p>
          <a:p>
            <a:pPr>
              <a:spcAft>
                <a:spcPts val="1200"/>
              </a:spcAft>
            </a:pPr>
            <a:r>
              <a:rPr lang="en-US" dirty="0"/>
              <a:t>More deliberative decision-making</a:t>
            </a:r>
          </a:p>
          <a:p>
            <a:pPr>
              <a:spcAft>
                <a:spcPts val="1200"/>
              </a:spcAft>
            </a:pPr>
            <a:r>
              <a:rPr lang="en-US" dirty="0"/>
              <a:t>Provide for stewardship and sustainable use</a:t>
            </a:r>
          </a:p>
          <a:p>
            <a:pPr>
              <a:spcAft>
                <a:spcPts val="1200"/>
              </a:spcAft>
            </a:pPr>
            <a:r>
              <a:rPr lang="en-US" dirty="0"/>
              <a:t>Oversight of wildlife agencies </a:t>
            </a:r>
          </a:p>
        </p:txBody>
      </p:sp>
    </p:spTree>
    <p:extLst>
      <p:ext uri="{BB962C8B-B14F-4D97-AF65-F5344CB8AC3E}">
        <p14:creationId xmlns:p14="http://schemas.microsoft.com/office/powerpoint/2010/main" val="3688392735"/>
      </p:ext>
    </p:extLst>
  </p:cSld>
  <p:clrMapOvr>
    <a:masterClrMapping/>
  </p:clrMapOvr>
  <mc:AlternateContent xmlns:mc="http://schemas.openxmlformats.org/markup-compatibility/2006" xmlns:p14="http://schemas.microsoft.com/office/powerpoint/2010/main">
    <mc:Choice Requires="p14">
      <p:transition spd="slow" p14:dur="2000" advTm="93888"/>
    </mc:Choice>
    <mc:Fallback xmlns="">
      <p:transition spd="slow" advTm="9388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Commission Composition</a:t>
            </a:r>
          </a:p>
        </p:txBody>
      </p:sp>
      <p:sp>
        <p:nvSpPr>
          <p:cNvPr id="3" name="Content Placeholder 2"/>
          <p:cNvSpPr>
            <a:spLocks noGrp="1"/>
          </p:cNvSpPr>
          <p:nvPr>
            <p:ph idx="1"/>
          </p:nvPr>
        </p:nvSpPr>
        <p:spPr>
          <a:xfrm>
            <a:off x="381000" y="2232391"/>
            <a:ext cx="8229600" cy="3025409"/>
          </a:xfrm>
        </p:spPr>
        <p:txBody>
          <a:bodyPr>
            <a:normAutofit lnSpcReduction="10000"/>
          </a:bodyPr>
          <a:lstStyle/>
          <a:p>
            <a:pPr>
              <a:spcAft>
                <a:spcPts val="1200"/>
              </a:spcAft>
            </a:pPr>
            <a:r>
              <a:rPr lang="en-US" dirty="0"/>
              <a:t>Most established by statute</a:t>
            </a:r>
          </a:p>
          <a:p>
            <a:pPr>
              <a:spcAft>
                <a:spcPts val="1200"/>
              </a:spcAft>
            </a:pPr>
            <a:r>
              <a:rPr lang="en-US" dirty="0"/>
              <a:t>Size varies from state to state</a:t>
            </a:r>
          </a:p>
          <a:p>
            <a:pPr>
              <a:spcAft>
                <a:spcPts val="1200"/>
              </a:spcAft>
            </a:pPr>
            <a:r>
              <a:rPr lang="en-US" dirty="0"/>
              <a:t>Most commission members appointed and confirmed</a:t>
            </a:r>
          </a:p>
          <a:p>
            <a:pPr>
              <a:spcAft>
                <a:spcPts val="1200"/>
              </a:spcAft>
            </a:pPr>
            <a:r>
              <a:rPr lang="en-US" dirty="0"/>
              <a:t>Some states specify qualifications</a:t>
            </a:r>
          </a:p>
          <a:p>
            <a:pPr>
              <a:spcAft>
                <a:spcPts val="1200"/>
              </a:spcAft>
            </a:pPr>
            <a:endParaRPr lang="en-US" dirty="0"/>
          </a:p>
        </p:txBody>
      </p:sp>
    </p:spTree>
    <p:extLst>
      <p:ext uri="{BB962C8B-B14F-4D97-AF65-F5344CB8AC3E}">
        <p14:creationId xmlns:p14="http://schemas.microsoft.com/office/powerpoint/2010/main" val="2411115852"/>
      </p:ext>
    </p:extLst>
  </p:cSld>
  <p:clrMapOvr>
    <a:masterClrMapping/>
  </p:clrMapOvr>
  <mc:AlternateContent xmlns:mc="http://schemas.openxmlformats.org/markup-compatibility/2006" xmlns:p14="http://schemas.microsoft.com/office/powerpoint/2010/main">
    <mc:Choice Requires="p14">
      <p:transition spd="slow" p14:dur="2000" advTm="69378"/>
    </mc:Choice>
    <mc:Fallback xmlns="">
      <p:transition spd="slow" advTm="693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Commission Authorities/Constraints</a:t>
            </a:r>
          </a:p>
        </p:txBody>
      </p:sp>
      <p:sp>
        <p:nvSpPr>
          <p:cNvPr id="3" name="Content Placeholder 2"/>
          <p:cNvSpPr>
            <a:spLocks noGrp="1"/>
          </p:cNvSpPr>
          <p:nvPr>
            <p:ph idx="1"/>
          </p:nvPr>
        </p:nvSpPr>
        <p:spPr/>
        <p:txBody>
          <a:bodyPr>
            <a:normAutofit/>
          </a:bodyPr>
          <a:lstStyle/>
          <a:p>
            <a:pPr marL="118872" indent="0">
              <a:spcAft>
                <a:spcPts val="1200"/>
              </a:spcAft>
              <a:buNone/>
            </a:pPr>
            <a:r>
              <a:rPr lang="en-US" dirty="0"/>
              <a:t>Depending on a state’s laws:</a:t>
            </a:r>
          </a:p>
          <a:p>
            <a:pPr>
              <a:spcAft>
                <a:spcPts val="1200"/>
              </a:spcAft>
            </a:pPr>
            <a:r>
              <a:rPr lang="en-US" dirty="0"/>
              <a:t>Setting seasons, bag limits, other rules</a:t>
            </a:r>
          </a:p>
          <a:p>
            <a:pPr>
              <a:spcAft>
                <a:spcPts val="1200"/>
              </a:spcAft>
            </a:pPr>
            <a:r>
              <a:rPr lang="en-US" dirty="0"/>
              <a:t>Setting wildlife management policy</a:t>
            </a:r>
          </a:p>
          <a:p>
            <a:pPr>
              <a:spcAft>
                <a:spcPts val="1200"/>
              </a:spcAft>
            </a:pPr>
            <a:r>
              <a:rPr lang="en-US" dirty="0"/>
              <a:t>Setting the budget and fiscal oversight</a:t>
            </a:r>
          </a:p>
          <a:p>
            <a:pPr>
              <a:spcAft>
                <a:spcPts val="1200"/>
              </a:spcAft>
            </a:pPr>
            <a:r>
              <a:rPr lang="en-US" dirty="0"/>
              <a:t>Hiring/overseeing the Director</a:t>
            </a:r>
          </a:p>
          <a:p>
            <a:pPr>
              <a:spcAft>
                <a:spcPts val="1200"/>
              </a:spcAft>
            </a:pPr>
            <a:r>
              <a:rPr lang="en-US" dirty="0"/>
              <a:t>Must comply with administrative procedures and “sunshine” laws</a:t>
            </a:r>
          </a:p>
          <a:p>
            <a:pPr>
              <a:spcAft>
                <a:spcPts val="1200"/>
              </a:spcAft>
            </a:pPr>
            <a:endParaRPr lang="en-US" dirty="0"/>
          </a:p>
        </p:txBody>
      </p:sp>
    </p:spTree>
    <p:extLst>
      <p:ext uri="{BB962C8B-B14F-4D97-AF65-F5344CB8AC3E}">
        <p14:creationId xmlns:p14="http://schemas.microsoft.com/office/powerpoint/2010/main" val="1742435115"/>
      </p:ext>
    </p:extLst>
  </p:cSld>
  <p:clrMapOvr>
    <a:masterClrMapping/>
  </p:clrMapOvr>
  <mc:AlternateContent xmlns:mc="http://schemas.openxmlformats.org/markup-compatibility/2006" xmlns:p14="http://schemas.microsoft.com/office/powerpoint/2010/main">
    <mc:Choice Requires="p14">
      <p:transition spd="slow" p14:dur="2000" advTm="79492"/>
    </mc:Choice>
    <mc:Fallback xmlns="">
      <p:transition spd="slow" advTm="794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Commission’s Essential Roles</a:t>
            </a:r>
          </a:p>
        </p:txBody>
      </p:sp>
      <p:sp>
        <p:nvSpPr>
          <p:cNvPr id="3" name="Content Placeholder 2"/>
          <p:cNvSpPr>
            <a:spLocks noGrp="1"/>
          </p:cNvSpPr>
          <p:nvPr>
            <p:ph idx="1"/>
          </p:nvPr>
        </p:nvSpPr>
        <p:spPr/>
        <p:txBody>
          <a:bodyPr>
            <a:normAutofit/>
          </a:bodyPr>
          <a:lstStyle/>
          <a:p>
            <a:pPr>
              <a:spcAft>
                <a:spcPts val="1200"/>
              </a:spcAft>
            </a:pPr>
            <a:r>
              <a:rPr lang="en-US" b="1" dirty="0"/>
              <a:t>Managing your state’s public’s trust:</a:t>
            </a:r>
          </a:p>
          <a:p>
            <a:pPr lvl="1">
              <a:spcAft>
                <a:spcPts val="1200"/>
              </a:spcAft>
            </a:pPr>
            <a:r>
              <a:rPr lang="en-US" dirty="0"/>
              <a:t>The “trust” assets including fish and wildlife –</a:t>
            </a:r>
            <a:r>
              <a:rPr lang="en-US" i="1" dirty="0"/>
              <a:t> based on ancient philosophy and/or legal doctrine</a:t>
            </a:r>
          </a:p>
          <a:p>
            <a:pPr marL="457200" lvl="1" indent="0" algn="ctr">
              <a:spcAft>
                <a:spcPts val="1200"/>
              </a:spcAft>
              <a:buNone/>
            </a:pPr>
            <a:r>
              <a:rPr lang="en-US" b="1" i="1" dirty="0"/>
              <a:t>AND</a:t>
            </a:r>
          </a:p>
          <a:p>
            <a:pPr lvl="1">
              <a:spcAft>
                <a:spcPts val="1200"/>
              </a:spcAft>
            </a:pPr>
            <a:r>
              <a:rPr lang="en-US" dirty="0"/>
              <a:t>The “trust” the public has in the commission and agency – </a:t>
            </a:r>
            <a:r>
              <a:rPr lang="en-US" i="1" dirty="0"/>
              <a:t>a modern imperative</a:t>
            </a:r>
          </a:p>
        </p:txBody>
      </p:sp>
    </p:spTree>
    <p:extLst>
      <p:ext uri="{BB962C8B-B14F-4D97-AF65-F5344CB8AC3E}">
        <p14:creationId xmlns:p14="http://schemas.microsoft.com/office/powerpoint/2010/main" val="2025239149"/>
      </p:ext>
    </p:extLst>
  </p:cSld>
  <p:clrMapOvr>
    <a:masterClrMapping/>
  </p:clrMapOvr>
  <mc:AlternateContent xmlns:mc="http://schemas.openxmlformats.org/markup-compatibility/2006" xmlns:p14="http://schemas.microsoft.com/office/powerpoint/2010/main">
    <mc:Choice Requires="p14">
      <p:transition spd="slow" p14:dur="2000" advTm="54646"/>
    </mc:Choice>
    <mc:Fallback xmlns="">
      <p:transition spd="slow" advTm="5464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Public Trust Doctrine &amp; </a:t>
            </a:r>
            <a:br>
              <a:rPr lang="en-US" dirty="0"/>
            </a:br>
            <a:r>
              <a:rPr lang="en-US" dirty="0"/>
              <a:t>Public Trust Philosophy</a:t>
            </a:r>
          </a:p>
        </p:txBody>
      </p:sp>
      <p:sp>
        <p:nvSpPr>
          <p:cNvPr id="3" name="Oval 2"/>
          <p:cNvSpPr/>
          <p:nvPr/>
        </p:nvSpPr>
        <p:spPr>
          <a:xfrm>
            <a:off x="589913" y="1752600"/>
            <a:ext cx="2971800" cy="283028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98351" y="2013485"/>
            <a:ext cx="1295400" cy="12192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4713" y="3478479"/>
            <a:ext cx="2362200" cy="369332"/>
          </a:xfrm>
          <a:prstGeom prst="rect">
            <a:avLst/>
          </a:prstGeom>
          <a:noFill/>
        </p:spPr>
        <p:txBody>
          <a:bodyPr wrap="square" rtlCol="0">
            <a:spAutoFit/>
          </a:bodyPr>
          <a:lstStyle/>
          <a:p>
            <a:pPr algn="ctr"/>
            <a:r>
              <a:rPr lang="en-US" dirty="0"/>
              <a:t>Public Trust Philosophy</a:t>
            </a:r>
          </a:p>
        </p:txBody>
      </p:sp>
      <p:sp>
        <p:nvSpPr>
          <p:cNvPr id="7" name="TextBox 6"/>
          <p:cNvSpPr txBox="1"/>
          <p:nvPr/>
        </p:nvSpPr>
        <p:spPr>
          <a:xfrm>
            <a:off x="3616036" y="3663145"/>
            <a:ext cx="5181600" cy="2308324"/>
          </a:xfrm>
          <a:prstGeom prst="rect">
            <a:avLst/>
          </a:prstGeom>
          <a:noFill/>
        </p:spPr>
        <p:txBody>
          <a:bodyPr wrap="square" rtlCol="0">
            <a:spAutoFit/>
          </a:bodyPr>
          <a:lstStyle/>
          <a:p>
            <a:r>
              <a:rPr lang="en-US" sz="2400" b="1" dirty="0"/>
              <a:t>Public Trust Philosophy:</a:t>
            </a:r>
          </a:p>
          <a:p>
            <a:pPr marL="285750" indent="-285750">
              <a:buFont typeface="Arial" panose="020B0604020202020204" pitchFamily="34" charset="0"/>
              <a:buChar char="•"/>
            </a:pPr>
            <a:r>
              <a:rPr lang="en-US" sz="2400" dirty="0"/>
              <a:t>Common to many cultures and eras</a:t>
            </a:r>
          </a:p>
          <a:p>
            <a:pPr marL="285750" indent="-285750">
              <a:buFont typeface="Arial" panose="020B0604020202020204" pitchFamily="34" charset="0"/>
              <a:buChar char="•"/>
            </a:pPr>
            <a:r>
              <a:rPr lang="en-US" sz="2400" dirty="0"/>
              <a:t>All citizens have equal rights to the benefits nature provides</a:t>
            </a:r>
          </a:p>
          <a:p>
            <a:pPr marL="285750" indent="-285750">
              <a:buFont typeface="Arial" panose="020B0604020202020204" pitchFamily="34" charset="0"/>
              <a:buChar char="•"/>
            </a:pPr>
            <a:r>
              <a:rPr lang="en-US" sz="2400" dirty="0"/>
              <a:t>Government is accountable</a:t>
            </a:r>
          </a:p>
          <a:p>
            <a:pPr marL="285750" indent="-285750">
              <a:buFont typeface="Arial" panose="020B0604020202020204" pitchFamily="34" charset="0"/>
              <a:buChar char="•"/>
            </a:pPr>
            <a:r>
              <a:rPr lang="en-US" sz="2400" dirty="0"/>
              <a:t>Enforceable at the ballot box</a:t>
            </a:r>
          </a:p>
        </p:txBody>
      </p:sp>
      <p:sp>
        <p:nvSpPr>
          <p:cNvPr id="6" name="TextBox 5"/>
          <p:cNvSpPr txBox="1"/>
          <p:nvPr/>
        </p:nvSpPr>
        <p:spPr>
          <a:xfrm>
            <a:off x="2140442" y="2168473"/>
            <a:ext cx="1143000" cy="923330"/>
          </a:xfrm>
          <a:prstGeom prst="rect">
            <a:avLst/>
          </a:prstGeom>
          <a:noFill/>
        </p:spPr>
        <p:txBody>
          <a:bodyPr wrap="square" rtlCol="0">
            <a:spAutoFit/>
          </a:bodyPr>
          <a:lstStyle/>
          <a:p>
            <a:r>
              <a:rPr lang="en-US" dirty="0"/>
              <a:t>Public Trust Doctrine</a:t>
            </a:r>
          </a:p>
        </p:txBody>
      </p:sp>
      <p:sp>
        <p:nvSpPr>
          <p:cNvPr id="8" name="TextBox 7"/>
          <p:cNvSpPr txBox="1"/>
          <p:nvPr/>
        </p:nvSpPr>
        <p:spPr>
          <a:xfrm>
            <a:off x="3581984" y="1698241"/>
            <a:ext cx="5028615" cy="1938992"/>
          </a:xfrm>
          <a:prstGeom prst="rect">
            <a:avLst/>
          </a:prstGeom>
          <a:noFill/>
        </p:spPr>
        <p:txBody>
          <a:bodyPr wrap="square" rtlCol="0">
            <a:spAutoFit/>
          </a:bodyPr>
          <a:lstStyle/>
          <a:p>
            <a:r>
              <a:rPr lang="en-US" sz="2400" b="1" dirty="0"/>
              <a:t>Public Trust Doctrine</a:t>
            </a:r>
          </a:p>
          <a:p>
            <a:pPr marL="342900" indent="-342900">
              <a:buFont typeface="Arial" panose="020B0604020202020204" pitchFamily="34" charset="0"/>
              <a:buChar char="•"/>
            </a:pPr>
            <a:r>
              <a:rPr lang="en-US" sz="2400" dirty="0"/>
              <a:t>Codified and Case Law</a:t>
            </a:r>
          </a:p>
          <a:p>
            <a:pPr marL="285750" indent="-285750">
              <a:buFont typeface="Arial" panose="020B0604020202020204" pitchFamily="34" charset="0"/>
              <a:buChar char="•"/>
            </a:pPr>
            <a:r>
              <a:rPr lang="en-US" sz="2400" dirty="0"/>
              <a:t>Derived from Roman and English common law</a:t>
            </a:r>
          </a:p>
          <a:p>
            <a:pPr marL="285750" indent="-285750">
              <a:buFont typeface="Arial" panose="020B0604020202020204" pitchFamily="34" charset="0"/>
              <a:buChar char="•"/>
            </a:pPr>
            <a:r>
              <a:rPr lang="en-US" sz="2400" dirty="0"/>
              <a:t>Enforceable by the courts</a:t>
            </a:r>
          </a:p>
        </p:txBody>
      </p:sp>
    </p:spTree>
    <p:extLst>
      <p:ext uri="{BB962C8B-B14F-4D97-AF65-F5344CB8AC3E}">
        <p14:creationId xmlns:p14="http://schemas.microsoft.com/office/powerpoint/2010/main" val="1443564651"/>
      </p:ext>
    </p:extLst>
  </p:cSld>
  <p:clrMapOvr>
    <a:masterClrMapping/>
  </p:clrMapOvr>
  <mc:AlternateContent xmlns:mc="http://schemas.openxmlformats.org/markup-compatibility/2006" xmlns:p14="http://schemas.microsoft.com/office/powerpoint/2010/main">
    <mc:Choice Requires="p14">
      <p:transition spd="slow" p14:dur="2000" advTm="123517"/>
    </mc:Choice>
    <mc:Fallback xmlns="">
      <p:transition spd="slow" advTm="123517"/>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5252</TotalTime>
  <Words>3079</Words>
  <Application>Microsoft Office PowerPoint</Application>
  <PresentationFormat>On-screen Show (4:3)</PresentationFormat>
  <Paragraphs>322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Corbel</vt:lpstr>
      <vt:lpstr>Wingdings</vt:lpstr>
      <vt:lpstr>Wingdings 2</vt:lpstr>
      <vt:lpstr>Wingdings 3</vt:lpstr>
      <vt:lpstr>Module</vt:lpstr>
      <vt:lpstr>Managing Your State’s Public Trust</vt:lpstr>
      <vt:lpstr>Some Key Terms</vt:lpstr>
      <vt:lpstr>Overview</vt:lpstr>
      <vt:lpstr>A Brief History of Wildlife Conservation in North America</vt:lpstr>
      <vt:lpstr>Why Were Commissions Established?</vt:lpstr>
      <vt:lpstr>Commission Composition</vt:lpstr>
      <vt:lpstr>Commission Authorities/Constraints</vt:lpstr>
      <vt:lpstr>The Commission’s Essential Roles</vt:lpstr>
      <vt:lpstr>The Public Trust Doctrine &amp;  Public Trust Philosophy</vt:lpstr>
      <vt:lpstr>Elements of Public Trust Management</vt:lpstr>
      <vt:lpstr>Responsibilities of Trust Managers (i.e. agency professionals)</vt:lpstr>
      <vt:lpstr>Responsibilities of Trustees  (i.e. Commission members)</vt:lpstr>
      <vt:lpstr>What Must Trustees Consider?</vt:lpstr>
      <vt:lpstr>Why is your job so hard?</vt:lpstr>
      <vt:lpstr>Effective Commissions and Commission Members</vt:lpstr>
      <vt:lpstr>Managing the Public’s Trust in You</vt:lpstr>
      <vt:lpstr>For more on this topic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Ancient Rome…    to the Ruby River</dc:title>
  <dc:creator>Christian</dc:creator>
  <cp:lastModifiedBy>Elena Takaki</cp:lastModifiedBy>
  <cp:revision>318</cp:revision>
  <cp:lastPrinted>2012-08-10T14:45:48Z</cp:lastPrinted>
  <dcterms:created xsi:type="dcterms:W3CDTF">2012-02-20T19:29:46Z</dcterms:created>
  <dcterms:modified xsi:type="dcterms:W3CDTF">2023-01-10T15:10:29Z</dcterms:modified>
</cp:coreProperties>
</file>