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60" r:id="rId6"/>
    <p:sldId id="263" r:id="rId7"/>
    <p:sldId id="262" r:id="rId8"/>
    <p:sldId id="261" r:id="rId9"/>
    <p:sldId id="265" r:id="rId10"/>
    <p:sldId id="266" r:id="rId11"/>
    <p:sldId id="267" r:id="rId12"/>
    <p:sldId id="268" r:id="rId13"/>
    <p:sldId id="269" r:id="rId14"/>
    <p:sldId id="270" r:id="rId15"/>
    <p:sldId id="271" r:id="rId16"/>
    <p:sldId id="272"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778" autoAdjust="0"/>
  </p:normalViewPr>
  <p:slideViewPr>
    <p:cSldViewPr>
      <p:cViewPr>
        <p:scale>
          <a:sx n="70" d="100"/>
          <a:sy n="70" d="100"/>
        </p:scale>
        <p:origin x="-1104" y="-72"/>
      </p:cViewPr>
      <p:guideLst>
        <p:guide orient="horz" pos="2160"/>
        <p:guide pos="2880"/>
      </p:guideLst>
    </p:cSldViewPr>
  </p:slideViewPr>
  <p:notesTextViewPr>
    <p:cViewPr>
      <p:scale>
        <a:sx n="1" d="1"/>
        <a:sy n="1" d="1"/>
      </p:scale>
      <p:origin x="0" y="0"/>
    </p:cViewPr>
  </p:notesTextViewPr>
  <p:notesViewPr>
    <p:cSldViewPr>
      <p:cViewPr varScale="1">
        <p:scale>
          <a:sx n="98" d="100"/>
          <a:sy n="98" d="100"/>
        </p:scale>
        <p:origin x="-306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239EA6-A63E-45F7-A7B5-C56F7CF16ED3}" type="datetimeFigureOut">
              <a:rPr lang="en-US" smtClean="0"/>
              <a:t>4/9/2018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F74BB0-15BA-439B-949E-7BCF58C3B2F8}" type="slidenum">
              <a:rPr lang="en-US" smtClean="0"/>
              <a:t>‹#›</a:t>
            </a:fld>
            <a:endParaRPr lang="en-US"/>
          </a:p>
        </p:txBody>
      </p:sp>
    </p:spTree>
    <p:extLst>
      <p:ext uri="{BB962C8B-B14F-4D97-AF65-F5344CB8AC3E}">
        <p14:creationId xmlns:p14="http://schemas.microsoft.com/office/powerpoint/2010/main" val="68067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1059C0-9630-479F-AA8E-5433FFE23A72}" type="datetimeFigureOut">
              <a:rPr lang="en-US" smtClean="0"/>
              <a:t>4/9/2018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31DDA6-642E-49F4-A985-01F8B9B9341B}" type="slidenum">
              <a:rPr lang="en-US" smtClean="0"/>
              <a:t>‹#›</a:t>
            </a:fld>
            <a:endParaRPr lang="en-US"/>
          </a:p>
        </p:txBody>
      </p:sp>
    </p:spTree>
    <p:extLst>
      <p:ext uri="{BB962C8B-B14F-4D97-AF65-F5344CB8AC3E}">
        <p14:creationId xmlns:p14="http://schemas.microsoft.com/office/powerpoint/2010/main" val="2963642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For more than a century, the Association of Fish and Wildlife Agencies has been the collective voice of North America’s fish and wildlife agencies at every level of government. </a:t>
            </a:r>
          </a:p>
          <a:p>
            <a:pPr marL="171450" indent="-171450">
              <a:buFont typeface="Arial" panose="020B0604020202020204" pitchFamily="34" charset="0"/>
              <a:buChar char="•"/>
            </a:pPr>
            <a:r>
              <a:rPr lang="en-US" dirty="0" smtClean="0"/>
              <a:t>The Association represents its state agency members on Capitol Hill and before the Administration on key conservation and management policies, and works to ensure that all fish and wildlife entities work collaboratively on the most important issues. The Association also provides management and technical assistance to both new and current fish and wildlife leaders.</a:t>
            </a:r>
          </a:p>
          <a:p>
            <a:endParaRPr lang="en-US" dirty="0"/>
          </a:p>
        </p:txBody>
      </p:sp>
      <p:sp>
        <p:nvSpPr>
          <p:cNvPr id="4" name="Slide Number Placeholder 3"/>
          <p:cNvSpPr>
            <a:spLocks noGrp="1"/>
          </p:cNvSpPr>
          <p:nvPr>
            <p:ph type="sldNum" sz="quarter" idx="10"/>
          </p:nvPr>
        </p:nvSpPr>
        <p:spPr/>
        <p:txBody>
          <a:bodyPr/>
          <a:lstStyle/>
          <a:p>
            <a:fld id="{F331DDA6-642E-49F4-A985-01F8B9B9341B}" type="slidenum">
              <a:rPr lang="en-US" smtClean="0"/>
              <a:t>2</a:t>
            </a:fld>
            <a:endParaRPr lang="en-US"/>
          </a:p>
        </p:txBody>
      </p:sp>
    </p:spTree>
    <p:extLst>
      <p:ext uri="{BB962C8B-B14F-4D97-AF65-F5344CB8AC3E}">
        <p14:creationId xmlns:p14="http://schemas.microsoft.com/office/powerpoint/2010/main" val="2855137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funds entrusted to the Association enable us to provide coordinated services; support national and international programs,  projects and coalitions; promote wildlife-associated recreation; and help members continue to address the most pressing conservation challenges of the day.</a:t>
            </a:r>
            <a:endParaRPr lang="en-US" dirty="0"/>
          </a:p>
        </p:txBody>
      </p:sp>
      <p:sp>
        <p:nvSpPr>
          <p:cNvPr id="4" name="Slide Number Placeholder 3"/>
          <p:cNvSpPr>
            <a:spLocks noGrp="1"/>
          </p:cNvSpPr>
          <p:nvPr>
            <p:ph type="sldNum" sz="quarter" idx="10"/>
          </p:nvPr>
        </p:nvSpPr>
        <p:spPr/>
        <p:txBody>
          <a:bodyPr/>
          <a:lstStyle/>
          <a:p>
            <a:fld id="{F331DDA6-642E-49F4-A985-01F8B9B9341B}" type="slidenum">
              <a:rPr lang="en-US" smtClean="0"/>
              <a:t>14</a:t>
            </a:fld>
            <a:endParaRPr lang="en-US"/>
          </a:p>
        </p:txBody>
      </p:sp>
    </p:spTree>
    <p:extLst>
      <p:ext uri="{BB962C8B-B14F-4D97-AF65-F5344CB8AC3E}">
        <p14:creationId xmlns:p14="http://schemas.microsoft.com/office/powerpoint/2010/main" val="407722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Equally important, but never articulated until recently, are the values that define our organizational culture through which staff achieve their goals. In 2017 the Association stood up a team to develop the AFWA Core Values.</a:t>
            </a:r>
            <a:endParaRPr lang="en-US" b="0" dirty="0"/>
          </a:p>
        </p:txBody>
      </p:sp>
      <p:sp>
        <p:nvSpPr>
          <p:cNvPr id="4" name="Slide Number Placeholder 3"/>
          <p:cNvSpPr>
            <a:spLocks noGrp="1"/>
          </p:cNvSpPr>
          <p:nvPr>
            <p:ph type="sldNum" sz="quarter" idx="10"/>
          </p:nvPr>
        </p:nvSpPr>
        <p:spPr/>
        <p:txBody>
          <a:bodyPr/>
          <a:lstStyle/>
          <a:p>
            <a:fld id="{F331DDA6-642E-49F4-A985-01F8B9B9341B}" type="slidenum">
              <a:rPr lang="en-US" smtClean="0"/>
              <a:t>15</a:t>
            </a:fld>
            <a:endParaRPr lang="en-US"/>
          </a:p>
        </p:txBody>
      </p:sp>
    </p:spTree>
    <p:extLst>
      <p:ext uri="{BB962C8B-B14F-4D97-AF65-F5344CB8AC3E}">
        <p14:creationId xmlns:p14="http://schemas.microsoft.com/office/powerpoint/2010/main" val="244238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Healthy fish and wildlife resources throughout North America managed by effective, well-funded fish and wildlife agencies                                              supported by informed and involved citizens. </a:t>
            </a:r>
            <a:endParaRPr lang="en-US" dirty="0"/>
          </a:p>
        </p:txBody>
      </p:sp>
      <p:sp>
        <p:nvSpPr>
          <p:cNvPr id="4" name="Slide Number Placeholder 3"/>
          <p:cNvSpPr>
            <a:spLocks noGrp="1"/>
          </p:cNvSpPr>
          <p:nvPr>
            <p:ph type="sldNum" sz="quarter" idx="10"/>
          </p:nvPr>
        </p:nvSpPr>
        <p:spPr/>
        <p:txBody>
          <a:bodyPr/>
          <a:lstStyle/>
          <a:p>
            <a:fld id="{F331DDA6-642E-49F4-A985-01F8B9B9341B}" type="slidenum">
              <a:rPr lang="en-US" smtClean="0"/>
              <a:t>16</a:t>
            </a:fld>
            <a:endParaRPr lang="en-US"/>
          </a:p>
        </p:txBody>
      </p:sp>
    </p:spTree>
    <p:extLst>
      <p:ext uri="{BB962C8B-B14F-4D97-AF65-F5344CB8AC3E}">
        <p14:creationId xmlns:p14="http://schemas.microsoft.com/office/powerpoint/2010/main" val="194807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Mission of the Association of Fish &amp; Wildlife Agencies is to:</a:t>
            </a:r>
          </a:p>
          <a:p>
            <a:pPr marL="171450" indent="-171450">
              <a:buFont typeface="Arial" panose="020B0604020202020204" pitchFamily="34" charset="0"/>
              <a:buChar char="•"/>
            </a:pPr>
            <a:r>
              <a:rPr lang="en-US" dirty="0" smtClean="0"/>
              <a:t>Protect and support state, provincial and territorial authority for fish and wildlife conservation</a:t>
            </a:r>
          </a:p>
          <a:p>
            <a:pPr marL="171450" indent="-171450">
              <a:buFont typeface="Arial" panose="020B0604020202020204" pitchFamily="34" charset="0"/>
              <a:buChar char="•"/>
            </a:pPr>
            <a:r>
              <a:rPr lang="en-US" dirty="0" smtClean="0"/>
              <a:t>Promote sound resource management; and </a:t>
            </a:r>
          </a:p>
          <a:p>
            <a:pPr marL="171450" indent="-171450">
              <a:buFont typeface="Arial" panose="020B0604020202020204" pitchFamily="34" charset="0"/>
              <a:buChar char="•"/>
            </a:pPr>
            <a:r>
              <a:rPr lang="en-US" dirty="0" smtClean="0"/>
              <a:t>Strengthen federal, state, provincial, territorial and private cooperation in conserving fish and wildlife and their habitats in the public interest</a:t>
            </a:r>
          </a:p>
          <a:p>
            <a:pPr marL="171450" indent="-171450">
              <a:buFont typeface="Arial" panose="020B0604020202020204" pitchFamily="34" charset="0"/>
              <a:buChar char="•"/>
            </a:pPr>
            <a:r>
              <a:rPr lang="en-US" dirty="0" smtClean="0"/>
              <a:t>To conserve fish and wildlife and their habitats</a:t>
            </a:r>
            <a:r>
              <a:rPr lang="en-US" baseline="0" dirty="0" smtClean="0"/>
              <a:t> in the public interest</a:t>
            </a:r>
            <a:endParaRPr lang="en-US" dirty="0" smtClean="0"/>
          </a:p>
          <a:p>
            <a:endParaRPr lang="en-US" dirty="0"/>
          </a:p>
        </p:txBody>
      </p:sp>
      <p:sp>
        <p:nvSpPr>
          <p:cNvPr id="4" name="Slide Number Placeholder 3"/>
          <p:cNvSpPr>
            <a:spLocks noGrp="1"/>
          </p:cNvSpPr>
          <p:nvPr>
            <p:ph type="sldNum" sz="quarter" idx="10"/>
          </p:nvPr>
        </p:nvSpPr>
        <p:spPr/>
        <p:txBody>
          <a:bodyPr/>
          <a:lstStyle/>
          <a:p>
            <a:fld id="{F331DDA6-642E-49F4-A985-01F8B9B9341B}" type="slidenum">
              <a:rPr lang="en-US" smtClean="0"/>
              <a:t>3</a:t>
            </a:fld>
            <a:endParaRPr lang="en-US"/>
          </a:p>
        </p:txBody>
      </p:sp>
    </p:spTree>
    <p:extLst>
      <p:ext uri="{BB962C8B-B14F-4D97-AF65-F5344CB8AC3E}">
        <p14:creationId xmlns:p14="http://schemas.microsoft.com/office/powerpoint/2010/main" val="1948073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a:t>
            </a:r>
            <a:r>
              <a:rPr lang="en-US" dirty="0" smtClean="0"/>
              <a:t>: secure and sustain comprehensive and dedicated funding for</a:t>
            </a:r>
            <a:r>
              <a:rPr lang="en-US" baseline="0" dirty="0" smtClean="0"/>
              <a:t> fish and wildlife conservation</a:t>
            </a:r>
          </a:p>
          <a:p>
            <a:r>
              <a:rPr lang="en-US" b="1" baseline="0" dirty="0" smtClean="0"/>
              <a:t>Initiatives</a:t>
            </a:r>
            <a:r>
              <a:rPr lang="en-US" baseline="0" dirty="0" smtClean="0"/>
              <a:t>: protect and enhance trust funds; secure conservation and wildlife associated recreation funding </a:t>
            </a:r>
          </a:p>
        </p:txBody>
      </p:sp>
      <p:sp>
        <p:nvSpPr>
          <p:cNvPr id="4" name="Slide Number Placeholder 3"/>
          <p:cNvSpPr>
            <a:spLocks noGrp="1"/>
          </p:cNvSpPr>
          <p:nvPr>
            <p:ph type="sldNum" sz="quarter" idx="10"/>
          </p:nvPr>
        </p:nvSpPr>
        <p:spPr/>
        <p:txBody>
          <a:bodyPr/>
          <a:lstStyle/>
          <a:p>
            <a:fld id="{F331DDA6-642E-49F4-A985-01F8B9B9341B}" type="slidenum">
              <a:rPr lang="en-US" smtClean="0"/>
              <a:t>7</a:t>
            </a:fld>
            <a:endParaRPr lang="en-US"/>
          </a:p>
        </p:txBody>
      </p:sp>
    </p:spTree>
    <p:extLst>
      <p:ext uri="{BB962C8B-B14F-4D97-AF65-F5344CB8AC3E}">
        <p14:creationId xmlns:p14="http://schemas.microsoft.com/office/powerpoint/2010/main" val="197613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a:t>
            </a:r>
            <a:r>
              <a:rPr lang="en-US" dirty="0" smtClean="0"/>
              <a:t>: promote policies, legislation, laws, regulations and legal strategies that enhance and protect member agencies’ ability to conserve and manage fish and wildlife resources and their habitats, consistent with the North American Model of Wildlife Conservation</a:t>
            </a:r>
          </a:p>
          <a:p>
            <a:r>
              <a:rPr lang="en-US" b="1" dirty="0" smtClean="0"/>
              <a:t>Initiatives</a:t>
            </a:r>
            <a:r>
              <a:rPr lang="en-US" dirty="0" smtClean="0"/>
              <a:t>: Enhance state authority to manage fish and wildlife;</a:t>
            </a:r>
            <a:r>
              <a:rPr lang="en-US" baseline="0" dirty="0" smtClean="0"/>
              <a:t> build congressional support for state fish &amp; wildlife agencies; secure authorization/re-authorization of conservation-related legislation; strengthen collaboration with the executive branch </a:t>
            </a:r>
            <a:endParaRPr lang="en-US" dirty="0"/>
          </a:p>
        </p:txBody>
      </p:sp>
      <p:sp>
        <p:nvSpPr>
          <p:cNvPr id="4" name="Slide Number Placeholder 3"/>
          <p:cNvSpPr>
            <a:spLocks noGrp="1"/>
          </p:cNvSpPr>
          <p:nvPr>
            <p:ph type="sldNum" sz="quarter" idx="10"/>
          </p:nvPr>
        </p:nvSpPr>
        <p:spPr/>
        <p:txBody>
          <a:bodyPr/>
          <a:lstStyle/>
          <a:p>
            <a:fld id="{F331DDA6-642E-49F4-A985-01F8B9B9341B}" type="slidenum">
              <a:rPr lang="en-US" smtClean="0"/>
              <a:t>8</a:t>
            </a:fld>
            <a:endParaRPr lang="en-US"/>
          </a:p>
        </p:txBody>
      </p:sp>
    </p:spTree>
    <p:extLst>
      <p:ext uri="{BB962C8B-B14F-4D97-AF65-F5344CB8AC3E}">
        <p14:creationId xmlns:p14="http://schemas.microsoft.com/office/powerpoint/2010/main" val="89578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Accomplishment</a:t>
            </a:r>
            <a:r>
              <a:rPr lang="en-US" baseline="0" dirty="0" smtClean="0"/>
              <a:t> since 2006:</a:t>
            </a:r>
            <a:endParaRPr lang="en-US" dirty="0" smtClean="0"/>
          </a:p>
          <a:p>
            <a:pPr marL="171450" indent="-171450">
              <a:buFont typeface="Arial" panose="020B0604020202020204" pitchFamily="34" charset="0"/>
              <a:buChar char="•"/>
            </a:pPr>
            <a:r>
              <a:rPr lang="en-US" dirty="0" smtClean="0"/>
              <a:t>Approved 18 Fish Habitat Partnerships covering all 50 states and the District of Columbia. </a:t>
            </a:r>
          </a:p>
          <a:p>
            <a:pPr marL="171450" indent="-171450">
              <a:buFont typeface="Arial" panose="020B0604020202020204" pitchFamily="34" charset="0"/>
              <a:buChar char="•"/>
            </a:pPr>
            <a:r>
              <a:rPr lang="en-US" dirty="0" smtClean="0"/>
              <a:t>Conducted 341 conservation projects in 46 states. </a:t>
            </a:r>
          </a:p>
          <a:p>
            <a:pPr marL="171450" indent="-171450">
              <a:buFont typeface="Arial" panose="020B0604020202020204" pitchFamily="34" charset="0"/>
              <a:buChar char="•"/>
            </a:pPr>
            <a:r>
              <a:rPr lang="en-US" dirty="0" smtClean="0"/>
              <a:t>Completed the first ever national assessment of fish habitat. </a:t>
            </a:r>
          </a:p>
          <a:p>
            <a:pPr marL="171450" indent="-171450">
              <a:buFont typeface="Arial" panose="020B0604020202020204" pitchFamily="34" charset="0"/>
              <a:buChar char="•"/>
            </a:pPr>
            <a:r>
              <a:rPr lang="en-US" dirty="0" smtClean="0"/>
              <a:t>Completed an agreement between the US Departments of the Interior, Agriculture, and Commerce to support the NFHP. </a:t>
            </a:r>
          </a:p>
          <a:p>
            <a:pPr marL="171450" indent="-171450">
              <a:buFont typeface="Arial" panose="020B0604020202020204" pitchFamily="34" charset="0"/>
              <a:buChar char="•"/>
            </a:pPr>
            <a:r>
              <a:rPr lang="en-US" dirty="0" smtClean="0"/>
              <a:t>Highlighted 60 key projects through the “10 Waters to Watch” program. </a:t>
            </a:r>
          </a:p>
          <a:p>
            <a:pPr marL="171450" indent="-171450">
              <a:buFont typeface="Arial" panose="020B0604020202020204" pitchFamily="34" charset="0"/>
              <a:buChar char="•"/>
            </a:pPr>
            <a:r>
              <a:rPr lang="en-US" dirty="0" smtClean="0"/>
              <a:t>Created a map and data web tool at ecosystems.usgs.gov/</a:t>
            </a:r>
            <a:r>
              <a:rPr lang="en-US" dirty="0" err="1" smtClean="0"/>
              <a:t>fishhabitat</a:t>
            </a:r>
            <a:endParaRPr lang="en-US" dirty="0"/>
          </a:p>
        </p:txBody>
      </p:sp>
      <p:sp>
        <p:nvSpPr>
          <p:cNvPr id="4" name="Slide Number Placeholder 3"/>
          <p:cNvSpPr>
            <a:spLocks noGrp="1"/>
          </p:cNvSpPr>
          <p:nvPr>
            <p:ph type="sldNum" sz="quarter" idx="10"/>
          </p:nvPr>
        </p:nvSpPr>
        <p:spPr/>
        <p:txBody>
          <a:bodyPr/>
          <a:lstStyle/>
          <a:p>
            <a:fld id="{F331DDA6-642E-49F4-A985-01F8B9B9341B}" type="slidenum">
              <a:rPr lang="en-US" smtClean="0"/>
              <a:t>9</a:t>
            </a:fld>
            <a:endParaRPr lang="en-US"/>
          </a:p>
        </p:txBody>
      </p:sp>
    </p:spTree>
    <p:extLst>
      <p:ext uri="{BB962C8B-B14F-4D97-AF65-F5344CB8AC3E}">
        <p14:creationId xmlns:p14="http://schemas.microsoft.com/office/powerpoint/2010/main" val="4077227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survey by a natural resources economist estimated that $1.3 billion is needed annually to implement the plans. The Blue Ribbon Panel on Sustaining America's Diverse Fish and Wildlife Resources reviewed funding options and recommended that existing royalties and fees from the development of energy and mineral resources on federal lands and water be invested in the implementation of State Wildlife Action Plans. The Alliance for America's Fish and Wildlife is leading the campaign to secure increased and dedicated funding by supporting passage of the Recovering America's Wildlife Act.</a:t>
            </a:r>
            <a:endParaRPr lang="en-US" dirty="0"/>
          </a:p>
        </p:txBody>
      </p:sp>
      <p:sp>
        <p:nvSpPr>
          <p:cNvPr id="4" name="Slide Number Placeholder 3"/>
          <p:cNvSpPr>
            <a:spLocks noGrp="1"/>
          </p:cNvSpPr>
          <p:nvPr>
            <p:ph type="sldNum" sz="quarter" idx="10"/>
          </p:nvPr>
        </p:nvSpPr>
        <p:spPr/>
        <p:txBody>
          <a:bodyPr/>
          <a:lstStyle/>
          <a:p>
            <a:fld id="{F331DDA6-642E-49F4-A985-01F8B9B9341B}" type="slidenum">
              <a:rPr lang="en-US" smtClean="0"/>
              <a:t>10</a:t>
            </a:fld>
            <a:endParaRPr lang="en-US"/>
          </a:p>
        </p:txBody>
      </p:sp>
    </p:spTree>
    <p:extLst>
      <p:ext uri="{BB962C8B-B14F-4D97-AF65-F5344CB8AC3E}">
        <p14:creationId xmlns:p14="http://schemas.microsoft.com/office/powerpoint/2010/main" val="4077227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a:t>
            </a:r>
            <a:r>
              <a:rPr lang="en-US" b="0" baseline="0" dirty="0" smtClean="0"/>
              <a:t> coordinate and facilitate fish and wildlife conservation initiatives among state, provincial, territorial, federal agencies and other partners, enabling conservation delivery on a landscape scale</a:t>
            </a:r>
          </a:p>
          <a:p>
            <a:r>
              <a:rPr lang="en-US" b="1" dirty="0" smtClean="0"/>
              <a:t>Initiatives</a:t>
            </a:r>
            <a:r>
              <a:rPr lang="en-US" b="0" dirty="0" smtClean="0"/>
              <a:t>: develop and strengthen conservation &amp; science</a:t>
            </a:r>
            <a:r>
              <a:rPr lang="en-US" b="0" baseline="0" dirty="0" smtClean="0"/>
              <a:t>-oriented partnerships; build international partnerships; strengthen business and industry relationships; support national outreach and education initiatives; enhance relevancy of state conservation initiatives  </a:t>
            </a:r>
            <a:endParaRPr lang="en-US" b="0" dirty="0"/>
          </a:p>
        </p:txBody>
      </p:sp>
      <p:sp>
        <p:nvSpPr>
          <p:cNvPr id="4" name="Slide Number Placeholder 3"/>
          <p:cNvSpPr>
            <a:spLocks noGrp="1"/>
          </p:cNvSpPr>
          <p:nvPr>
            <p:ph type="sldNum" sz="quarter" idx="10"/>
          </p:nvPr>
        </p:nvSpPr>
        <p:spPr/>
        <p:txBody>
          <a:bodyPr/>
          <a:lstStyle/>
          <a:p>
            <a:fld id="{F331DDA6-642E-49F4-A985-01F8B9B9341B}" type="slidenum">
              <a:rPr lang="en-US" smtClean="0"/>
              <a:t>11</a:t>
            </a:fld>
            <a:endParaRPr lang="en-US"/>
          </a:p>
        </p:txBody>
      </p:sp>
    </p:spTree>
    <p:extLst>
      <p:ext uri="{BB962C8B-B14F-4D97-AF65-F5344CB8AC3E}">
        <p14:creationId xmlns:p14="http://schemas.microsoft.com/office/powerpoint/2010/main" val="2442388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Support and facilitate education, participation, communication</a:t>
            </a:r>
            <a:r>
              <a:rPr lang="en-US" baseline="0" dirty="0" smtClean="0"/>
              <a:t> and leadership capacity for and among state, provincial and territorial agencies to enhance fish and wildlife conservation </a:t>
            </a:r>
          </a:p>
          <a:p>
            <a:r>
              <a:rPr lang="en-US" baseline="0" dirty="0" smtClean="0"/>
              <a:t>Initiatives: raise member awareness of AFWA’s Value to state, provincial and territorial fish and wildlife agencies and conservation; raise awareness of the prominent issues and the role of fish and wildlife agencies; provide professional development; AFWA organizational effectiveness and operational management </a:t>
            </a:r>
          </a:p>
        </p:txBody>
      </p:sp>
      <p:sp>
        <p:nvSpPr>
          <p:cNvPr id="4" name="Slide Number Placeholder 3"/>
          <p:cNvSpPr>
            <a:spLocks noGrp="1"/>
          </p:cNvSpPr>
          <p:nvPr>
            <p:ph type="sldNum" sz="quarter" idx="10"/>
          </p:nvPr>
        </p:nvSpPr>
        <p:spPr/>
        <p:txBody>
          <a:bodyPr/>
          <a:lstStyle/>
          <a:p>
            <a:fld id="{F331DDA6-642E-49F4-A985-01F8B9B9341B}" type="slidenum">
              <a:rPr lang="en-US" smtClean="0"/>
              <a:t>12</a:t>
            </a:fld>
            <a:endParaRPr lang="en-US"/>
          </a:p>
        </p:txBody>
      </p:sp>
    </p:spTree>
    <p:extLst>
      <p:ext uri="{BB962C8B-B14F-4D97-AF65-F5344CB8AC3E}">
        <p14:creationId xmlns:p14="http://schemas.microsoft.com/office/powerpoint/2010/main" val="197613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31DDA6-642E-49F4-A985-01F8B9B9341B}" type="slidenum">
              <a:rPr lang="en-US" smtClean="0"/>
              <a:t>13</a:t>
            </a:fld>
            <a:endParaRPr lang="en-US"/>
          </a:p>
        </p:txBody>
      </p:sp>
    </p:spTree>
    <p:extLst>
      <p:ext uri="{BB962C8B-B14F-4D97-AF65-F5344CB8AC3E}">
        <p14:creationId xmlns:p14="http://schemas.microsoft.com/office/powerpoint/2010/main" val="40772274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492875"/>
            <a:ext cx="2133600" cy="365125"/>
          </a:xfrm>
        </p:spPr>
        <p:txBody>
          <a:bodyPr/>
          <a:lstStyle/>
          <a:p>
            <a:fld id="{D44CA764-5FB8-44AE-94A6-1AA313459115}" type="datetime1">
              <a:rPr lang="en-US" smtClean="0"/>
              <a:t>4/9/2018</a:t>
            </a:fld>
            <a:endParaRPr lang="en-US"/>
          </a:p>
        </p:txBody>
      </p:sp>
      <p:sp>
        <p:nvSpPr>
          <p:cNvPr id="5" name="Footer Placeholder 4"/>
          <p:cNvSpPr>
            <a:spLocks noGrp="1"/>
          </p:cNvSpPr>
          <p:nvPr>
            <p:ph type="ftr" sz="quarter" idx="11"/>
          </p:nvPr>
        </p:nvSpPr>
        <p:spPr>
          <a:xfrm>
            <a:off x="3124200" y="6477000"/>
            <a:ext cx="2895600" cy="365125"/>
          </a:xfrm>
        </p:spPr>
        <p:txBody>
          <a:bodyPr/>
          <a:lstStyle/>
          <a:p>
            <a:r>
              <a:rPr lang="en-US" dirty="0" smtClean="0"/>
              <a:t>Association of Fish &amp; Wildlife Agencies</a:t>
            </a:r>
          </a:p>
        </p:txBody>
      </p:sp>
      <p:sp>
        <p:nvSpPr>
          <p:cNvPr id="6" name="Slide Number Placeholder 5"/>
          <p:cNvSpPr>
            <a:spLocks noGrp="1"/>
          </p:cNvSpPr>
          <p:nvPr>
            <p:ph type="sldNum" sz="quarter" idx="12"/>
          </p:nvPr>
        </p:nvSpPr>
        <p:spPr>
          <a:xfrm>
            <a:off x="6400800" y="6492875"/>
            <a:ext cx="609600" cy="365125"/>
          </a:xfrm>
        </p:spPr>
        <p:txBody>
          <a:bodyPr/>
          <a:lstStyle/>
          <a:p>
            <a:fld id="{370654A4-7840-44AF-B62B-8794B510C93A}" type="slidenum">
              <a:rPr lang="en-US" smtClean="0"/>
              <a:t>‹#›</a:t>
            </a:fld>
            <a:endParaRPr lang="en-US"/>
          </a:p>
        </p:txBody>
      </p:sp>
      <p:pic>
        <p:nvPicPr>
          <p:cNvPr id="1027" name="Picture 3" descr="C:\Users\pallen.AFWA\Desktop\afwa-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21728"/>
            <a:ext cx="8964613" cy="74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00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9AFFC2-F18A-4C2C-8AB4-D2A6E9C672D1}" type="datetime1">
              <a:rPr lang="en-US" smtClean="0"/>
              <a:t>4/9/2018</a:t>
            </a:fld>
            <a:endParaRPr lang="en-US"/>
          </a:p>
        </p:txBody>
      </p:sp>
      <p:sp>
        <p:nvSpPr>
          <p:cNvPr id="5" name="Footer Placeholder 4"/>
          <p:cNvSpPr>
            <a:spLocks noGrp="1"/>
          </p:cNvSpPr>
          <p:nvPr>
            <p:ph type="ftr" sz="quarter" idx="11"/>
          </p:nvPr>
        </p:nvSpPr>
        <p:spPr/>
        <p:txBody>
          <a:bodyPr/>
          <a:lstStyle/>
          <a:p>
            <a:r>
              <a:rPr lang="en-US" dirty="0" smtClean="0"/>
              <a:t>Association of Fish &amp; Wildlife Agencies</a:t>
            </a:r>
            <a:endParaRPr lang="en-US" dirty="0"/>
          </a:p>
        </p:txBody>
      </p:sp>
      <p:sp>
        <p:nvSpPr>
          <p:cNvPr id="6" name="Slide Number Placeholder 5"/>
          <p:cNvSpPr>
            <a:spLocks noGrp="1"/>
          </p:cNvSpPr>
          <p:nvPr>
            <p:ph type="sldNum" sz="quarter" idx="12"/>
          </p:nvPr>
        </p:nvSpPr>
        <p:spPr/>
        <p:txBody>
          <a:bodyPr/>
          <a:lstStyle/>
          <a:p>
            <a:fld id="{370654A4-7840-44AF-B62B-8794B510C93A}" type="slidenum">
              <a:rPr lang="en-US" smtClean="0"/>
              <a:t>‹#›</a:t>
            </a:fld>
            <a:endParaRPr lang="en-US"/>
          </a:p>
        </p:txBody>
      </p:sp>
    </p:spTree>
    <p:extLst>
      <p:ext uri="{BB962C8B-B14F-4D97-AF65-F5344CB8AC3E}">
        <p14:creationId xmlns:p14="http://schemas.microsoft.com/office/powerpoint/2010/main" val="16526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C45A93-D043-4154-A127-7AC00DCF4BCD}" type="datetime1">
              <a:rPr lang="en-US" smtClean="0"/>
              <a:t>4/9/2018</a:t>
            </a:fld>
            <a:endParaRPr lang="en-US"/>
          </a:p>
        </p:txBody>
      </p:sp>
      <p:sp>
        <p:nvSpPr>
          <p:cNvPr id="5" name="Footer Placeholder 4"/>
          <p:cNvSpPr>
            <a:spLocks noGrp="1"/>
          </p:cNvSpPr>
          <p:nvPr>
            <p:ph type="ftr" sz="quarter" idx="11"/>
          </p:nvPr>
        </p:nvSpPr>
        <p:spPr/>
        <p:txBody>
          <a:bodyPr/>
          <a:lstStyle/>
          <a:p>
            <a:r>
              <a:rPr lang="en-US" dirty="0" smtClean="0"/>
              <a:t>Association of Fish &amp; Wildlife Agencies</a:t>
            </a:r>
            <a:endParaRPr lang="en-US" dirty="0"/>
          </a:p>
        </p:txBody>
      </p:sp>
      <p:sp>
        <p:nvSpPr>
          <p:cNvPr id="6" name="Slide Number Placeholder 5"/>
          <p:cNvSpPr>
            <a:spLocks noGrp="1"/>
          </p:cNvSpPr>
          <p:nvPr>
            <p:ph type="sldNum" sz="quarter" idx="12"/>
          </p:nvPr>
        </p:nvSpPr>
        <p:spPr/>
        <p:txBody>
          <a:bodyPr/>
          <a:lstStyle/>
          <a:p>
            <a:fld id="{370654A4-7840-44AF-B62B-8794B510C93A}" type="slidenum">
              <a:rPr lang="en-US" smtClean="0"/>
              <a:t>‹#›</a:t>
            </a:fld>
            <a:endParaRPr lang="en-US"/>
          </a:p>
        </p:txBody>
      </p:sp>
    </p:spTree>
    <p:extLst>
      <p:ext uri="{BB962C8B-B14F-4D97-AF65-F5344CB8AC3E}">
        <p14:creationId xmlns:p14="http://schemas.microsoft.com/office/powerpoint/2010/main" val="424046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62DDC3-58E7-402B-8102-06BB80F20714}" type="datetime1">
              <a:rPr lang="en-US" smtClean="0"/>
              <a:t>4/9/2018</a:t>
            </a:fld>
            <a:endParaRPr lang="en-US"/>
          </a:p>
        </p:txBody>
      </p:sp>
      <p:sp>
        <p:nvSpPr>
          <p:cNvPr id="5" name="Footer Placeholder 4"/>
          <p:cNvSpPr>
            <a:spLocks noGrp="1"/>
          </p:cNvSpPr>
          <p:nvPr>
            <p:ph type="ftr" sz="quarter" idx="11"/>
          </p:nvPr>
        </p:nvSpPr>
        <p:spPr/>
        <p:txBody>
          <a:bodyPr/>
          <a:lstStyle/>
          <a:p>
            <a:r>
              <a:rPr lang="en-US" dirty="0" smtClean="0"/>
              <a:t>Association of Fish &amp; Wildlife Agencies</a:t>
            </a:r>
            <a:endParaRPr lang="en-US" dirty="0"/>
          </a:p>
        </p:txBody>
      </p:sp>
      <p:sp>
        <p:nvSpPr>
          <p:cNvPr id="6" name="Slide Number Placeholder 5"/>
          <p:cNvSpPr>
            <a:spLocks noGrp="1"/>
          </p:cNvSpPr>
          <p:nvPr>
            <p:ph type="sldNum" sz="quarter" idx="12"/>
          </p:nvPr>
        </p:nvSpPr>
        <p:spPr/>
        <p:txBody>
          <a:bodyPr/>
          <a:lstStyle/>
          <a:p>
            <a:fld id="{370654A4-7840-44AF-B62B-8794B510C93A}" type="slidenum">
              <a:rPr lang="en-US" smtClean="0"/>
              <a:t>‹#›</a:t>
            </a:fld>
            <a:endParaRPr lang="en-US"/>
          </a:p>
        </p:txBody>
      </p:sp>
    </p:spTree>
    <p:extLst>
      <p:ext uri="{BB962C8B-B14F-4D97-AF65-F5344CB8AC3E}">
        <p14:creationId xmlns:p14="http://schemas.microsoft.com/office/powerpoint/2010/main" val="93512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97BB8-1F24-4816-9235-D52A488EEFB0}" type="datetime1">
              <a:rPr lang="en-US" smtClean="0"/>
              <a:t>4/9/2018</a:t>
            </a:fld>
            <a:endParaRPr lang="en-US"/>
          </a:p>
        </p:txBody>
      </p:sp>
      <p:sp>
        <p:nvSpPr>
          <p:cNvPr id="5" name="Footer Placeholder 4"/>
          <p:cNvSpPr>
            <a:spLocks noGrp="1"/>
          </p:cNvSpPr>
          <p:nvPr>
            <p:ph type="ftr" sz="quarter" idx="11"/>
          </p:nvPr>
        </p:nvSpPr>
        <p:spPr/>
        <p:txBody>
          <a:bodyPr/>
          <a:lstStyle/>
          <a:p>
            <a:r>
              <a:rPr lang="en-US" dirty="0" smtClean="0"/>
              <a:t>Association of Fish &amp; Wildlife Agencies</a:t>
            </a:r>
            <a:endParaRPr lang="en-US" dirty="0"/>
          </a:p>
        </p:txBody>
      </p:sp>
      <p:sp>
        <p:nvSpPr>
          <p:cNvPr id="6" name="Slide Number Placeholder 5"/>
          <p:cNvSpPr>
            <a:spLocks noGrp="1"/>
          </p:cNvSpPr>
          <p:nvPr>
            <p:ph type="sldNum" sz="quarter" idx="12"/>
          </p:nvPr>
        </p:nvSpPr>
        <p:spPr/>
        <p:txBody>
          <a:bodyPr/>
          <a:lstStyle/>
          <a:p>
            <a:fld id="{370654A4-7840-44AF-B62B-8794B510C93A}" type="slidenum">
              <a:rPr lang="en-US" smtClean="0"/>
              <a:t>‹#›</a:t>
            </a:fld>
            <a:endParaRPr lang="en-US"/>
          </a:p>
        </p:txBody>
      </p:sp>
      <p:pic>
        <p:nvPicPr>
          <p:cNvPr id="7" name="Picture 3" descr="C:\Users\pallen.AFWA\Desktop\afwa-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21728"/>
            <a:ext cx="8964613" cy="74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6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9A0EAD-CA6A-4EFF-913C-1BEEA8DEC624}" type="datetime1">
              <a:rPr lang="en-US" smtClean="0"/>
              <a:t>4/9/2018</a:t>
            </a:fld>
            <a:endParaRPr lang="en-US"/>
          </a:p>
        </p:txBody>
      </p:sp>
      <p:sp>
        <p:nvSpPr>
          <p:cNvPr id="6" name="Footer Placeholder 5"/>
          <p:cNvSpPr>
            <a:spLocks noGrp="1"/>
          </p:cNvSpPr>
          <p:nvPr>
            <p:ph type="ftr" sz="quarter" idx="11"/>
          </p:nvPr>
        </p:nvSpPr>
        <p:spPr/>
        <p:txBody>
          <a:bodyPr/>
          <a:lstStyle/>
          <a:p>
            <a:r>
              <a:rPr lang="en-US" dirty="0" smtClean="0"/>
              <a:t>Association of Fish &amp; Wildlife Agencies</a:t>
            </a:r>
            <a:endParaRPr lang="en-US" dirty="0"/>
          </a:p>
        </p:txBody>
      </p:sp>
      <p:sp>
        <p:nvSpPr>
          <p:cNvPr id="7" name="Slide Number Placeholder 6"/>
          <p:cNvSpPr>
            <a:spLocks noGrp="1"/>
          </p:cNvSpPr>
          <p:nvPr>
            <p:ph type="sldNum" sz="quarter" idx="12"/>
          </p:nvPr>
        </p:nvSpPr>
        <p:spPr/>
        <p:txBody>
          <a:bodyPr/>
          <a:lstStyle/>
          <a:p>
            <a:fld id="{370654A4-7840-44AF-B62B-8794B510C93A}" type="slidenum">
              <a:rPr lang="en-US" smtClean="0"/>
              <a:t>‹#›</a:t>
            </a:fld>
            <a:endParaRPr lang="en-US"/>
          </a:p>
        </p:txBody>
      </p:sp>
    </p:spTree>
    <p:extLst>
      <p:ext uri="{BB962C8B-B14F-4D97-AF65-F5344CB8AC3E}">
        <p14:creationId xmlns:p14="http://schemas.microsoft.com/office/powerpoint/2010/main" val="306980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74FC94-D22C-4A7C-9161-7BFC69595003}" type="datetime1">
              <a:rPr lang="en-US" smtClean="0"/>
              <a:t>4/9/2018</a:t>
            </a:fld>
            <a:endParaRPr lang="en-US"/>
          </a:p>
        </p:txBody>
      </p:sp>
      <p:sp>
        <p:nvSpPr>
          <p:cNvPr id="8" name="Footer Placeholder 7"/>
          <p:cNvSpPr>
            <a:spLocks noGrp="1"/>
          </p:cNvSpPr>
          <p:nvPr>
            <p:ph type="ftr" sz="quarter" idx="11"/>
          </p:nvPr>
        </p:nvSpPr>
        <p:spPr/>
        <p:txBody>
          <a:bodyPr/>
          <a:lstStyle/>
          <a:p>
            <a:r>
              <a:rPr lang="en-US" dirty="0" smtClean="0"/>
              <a:t>Association of Fish &amp; Wildlife Agencies</a:t>
            </a:r>
            <a:endParaRPr lang="en-US" dirty="0"/>
          </a:p>
        </p:txBody>
      </p:sp>
      <p:sp>
        <p:nvSpPr>
          <p:cNvPr id="9" name="Slide Number Placeholder 8"/>
          <p:cNvSpPr>
            <a:spLocks noGrp="1"/>
          </p:cNvSpPr>
          <p:nvPr>
            <p:ph type="sldNum" sz="quarter" idx="12"/>
          </p:nvPr>
        </p:nvSpPr>
        <p:spPr/>
        <p:txBody>
          <a:bodyPr/>
          <a:lstStyle/>
          <a:p>
            <a:fld id="{370654A4-7840-44AF-B62B-8794B510C93A}" type="slidenum">
              <a:rPr lang="en-US" smtClean="0"/>
              <a:t>‹#›</a:t>
            </a:fld>
            <a:endParaRPr lang="en-US"/>
          </a:p>
        </p:txBody>
      </p:sp>
    </p:spTree>
    <p:extLst>
      <p:ext uri="{BB962C8B-B14F-4D97-AF65-F5344CB8AC3E}">
        <p14:creationId xmlns:p14="http://schemas.microsoft.com/office/powerpoint/2010/main" val="1011560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9AB226-49D0-4334-8700-25E963D9354E}" type="datetime1">
              <a:rPr lang="en-US" smtClean="0"/>
              <a:t>4/9/2018</a:t>
            </a:fld>
            <a:endParaRPr lang="en-US"/>
          </a:p>
        </p:txBody>
      </p:sp>
      <p:sp>
        <p:nvSpPr>
          <p:cNvPr id="4" name="Footer Placeholder 3"/>
          <p:cNvSpPr>
            <a:spLocks noGrp="1"/>
          </p:cNvSpPr>
          <p:nvPr>
            <p:ph type="ftr" sz="quarter" idx="11"/>
          </p:nvPr>
        </p:nvSpPr>
        <p:spPr/>
        <p:txBody>
          <a:bodyPr/>
          <a:lstStyle/>
          <a:p>
            <a:r>
              <a:rPr lang="en-US" dirty="0" smtClean="0"/>
              <a:t>Association of Fish &amp; Wildlife Agencies</a:t>
            </a:r>
          </a:p>
        </p:txBody>
      </p:sp>
      <p:sp>
        <p:nvSpPr>
          <p:cNvPr id="5" name="Slide Number Placeholder 4"/>
          <p:cNvSpPr>
            <a:spLocks noGrp="1"/>
          </p:cNvSpPr>
          <p:nvPr>
            <p:ph type="sldNum" sz="quarter" idx="12"/>
          </p:nvPr>
        </p:nvSpPr>
        <p:spPr/>
        <p:txBody>
          <a:bodyPr/>
          <a:lstStyle/>
          <a:p>
            <a:fld id="{370654A4-7840-44AF-B62B-8794B510C93A}" type="slidenum">
              <a:rPr lang="en-US" smtClean="0"/>
              <a:t>‹#›</a:t>
            </a:fld>
            <a:endParaRPr lang="en-US"/>
          </a:p>
        </p:txBody>
      </p:sp>
      <p:pic>
        <p:nvPicPr>
          <p:cNvPr id="6" name="Picture 3" descr="C:\Users\pallen.AFWA\Desktop\afwa-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21728"/>
            <a:ext cx="8964613" cy="74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182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8E00C-EF02-497B-8E93-E32C5B289A8D}" type="datetime1">
              <a:rPr lang="en-US" smtClean="0"/>
              <a:t>4/9/2018</a:t>
            </a:fld>
            <a:endParaRPr lang="en-US"/>
          </a:p>
        </p:txBody>
      </p:sp>
      <p:sp>
        <p:nvSpPr>
          <p:cNvPr id="3" name="Footer Placeholder 2"/>
          <p:cNvSpPr>
            <a:spLocks noGrp="1"/>
          </p:cNvSpPr>
          <p:nvPr>
            <p:ph type="ftr" sz="quarter" idx="11"/>
          </p:nvPr>
        </p:nvSpPr>
        <p:spPr/>
        <p:txBody>
          <a:bodyPr/>
          <a:lstStyle/>
          <a:p>
            <a:r>
              <a:rPr lang="en-US" dirty="0" smtClean="0"/>
              <a:t>Association of Fish &amp; Wildlife Agencies</a:t>
            </a:r>
            <a:endParaRPr lang="en-US" dirty="0"/>
          </a:p>
        </p:txBody>
      </p:sp>
      <p:sp>
        <p:nvSpPr>
          <p:cNvPr id="4" name="Slide Number Placeholder 3"/>
          <p:cNvSpPr>
            <a:spLocks noGrp="1"/>
          </p:cNvSpPr>
          <p:nvPr>
            <p:ph type="sldNum" sz="quarter" idx="12"/>
          </p:nvPr>
        </p:nvSpPr>
        <p:spPr/>
        <p:txBody>
          <a:bodyPr/>
          <a:lstStyle/>
          <a:p>
            <a:fld id="{370654A4-7840-44AF-B62B-8794B510C93A}" type="slidenum">
              <a:rPr lang="en-US" smtClean="0"/>
              <a:t>‹#›</a:t>
            </a:fld>
            <a:endParaRPr lang="en-US"/>
          </a:p>
        </p:txBody>
      </p:sp>
      <p:pic>
        <p:nvPicPr>
          <p:cNvPr id="5" name="Picture 3" descr="C:\Users\pallen.AFWA\Desktop\afwa-header-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21728"/>
            <a:ext cx="8964613" cy="74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366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0F9364-AB84-4AD0-A7B0-D5DFFBCE8AC2}" type="datetime1">
              <a:rPr lang="en-US" smtClean="0"/>
              <a:t>4/9/2018</a:t>
            </a:fld>
            <a:endParaRPr lang="en-US"/>
          </a:p>
        </p:txBody>
      </p:sp>
      <p:sp>
        <p:nvSpPr>
          <p:cNvPr id="6" name="Footer Placeholder 5"/>
          <p:cNvSpPr>
            <a:spLocks noGrp="1"/>
          </p:cNvSpPr>
          <p:nvPr>
            <p:ph type="ftr" sz="quarter" idx="11"/>
          </p:nvPr>
        </p:nvSpPr>
        <p:spPr/>
        <p:txBody>
          <a:bodyPr/>
          <a:lstStyle/>
          <a:p>
            <a:r>
              <a:rPr lang="en-US" dirty="0" smtClean="0"/>
              <a:t>Association of Fish &amp; Wildlife Agencies</a:t>
            </a:r>
            <a:endParaRPr lang="en-US" dirty="0"/>
          </a:p>
        </p:txBody>
      </p:sp>
      <p:sp>
        <p:nvSpPr>
          <p:cNvPr id="7" name="Slide Number Placeholder 6"/>
          <p:cNvSpPr>
            <a:spLocks noGrp="1"/>
          </p:cNvSpPr>
          <p:nvPr>
            <p:ph type="sldNum" sz="quarter" idx="12"/>
          </p:nvPr>
        </p:nvSpPr>
        <p:spPr/>
        <p:txBody>
          <a:bodyPr/>
          <a:lstStyle/>
          <a:p>
            <a:fld id="{370654A4-7840-44AF-B62B-8794B510C93A}" type="slidenum">
              <a:rPr lang="en-US" smtClean="0"/>
              <a:t>‹#›</a:t>
            </a:fld>
            <a:endParaRPr lang="en-US"/>
          </a:p>
        </p:txBody>
      </p:sp>
    </p:spTree>
    <p:extLst>
      <p:ext uri="{BB962C8B-B14F-4D97-AF65-F5344CB8AC3E}">
        <p14:creationId xmlns:p14="http://schemas.microsoft.com/office/powerpoint/2010/main" val="3574836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A1F17-D85E-4C54-8C3B-69BB624D27C7}" type="datetime1">
              <a:rPr lang="en-US" smtClean="0"/>
              <a:t>4/9/2018</a:t>
            </a:fld>
            <a:endParaRPr lang="en-US"/>
          </a:p>
        </p:txBody>
      </p:sp>
      <p:sp>
        <p:nvSpPr>
          <p:cNvPr id="6" name="Footer Placeholder 5"/>
          <p:cNvSpPr>
            <a:spLocks noGrp="1"/>
          </p:cNvSpPr>
          <p:nvPr>
            <p:ph type="ftr" sz="quarter" idx="11"/>
          </p:nvPr>
        </p:nvSpPr>
        <p:spPr/>
        <p:txBody>
          <a:bodyPr/>
          <a:lstStyle/>
          <a:p>
            <a:r>
              <a:rPr lang="en-US" dirty="0" smtClean="0"/>
              <a:t>Association of Fish &amp; Wildlife Agencies</a:t>
            </a:r>
            <a:endParaRPr lang="en-US" dirty="0"/>
          </a:p>
        </p:txBody>
      </p:sp>
      <p:sp>
        <p:nvSpPr>
          <p:cNvPr id="7" name="Slide Number Placeholder 6"/>
          <p:cNvSpPr>
            <a:spLocks noGrp="1"/>
          </p:cNvSpPr>
          <p:nvPr>
            <p:ph type="sldNum" sz="quarter" idx="12"/>
          </p:nvPr>
        </p:nvSpPr>
        <p:spPr/>
        <p:txBody>
          <a:bodyPr/>
          <a:lstStyle/>
          <a:p>
            <a:fld id="{370654A4-7840-44AF-B62B-8794B510C93A}" type="slidenum">
              <a:rPr lang="en-US" smtClean="0"/>
              <a:t>‹#›</a:t>
            </a:fld>
            <a:endParaRPr lang="en-US"/>
          </a:p>
        </p:txBody>
      </p:sp>
    </p:spTree>
    <p:extLst>
      <p:ext uri="{BB962C8B-B14F-4D97-AF65-F5344CB8AC3E}">
        <p14:creationId xmlns:p14="http://schemas.microsoft.com/office/powerpoint/2010/main" val="3523088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05000"/>
            <a:ext cx="8229600" cy="4221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4A1B8-3745-4144-9158-F7BB7D23E932}" type="datetime1">
              <a:rPr lang="en-US" smtClean="0"/>
              <a:t>4/9/2018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Association of Fish &amp; Wildlife Agencies</a:t>
            </a:r>
            <a:endParaRPr lang="en-US" dirty="0"/>
          </a:p>
        </p:txBody>
      </p:sp>
      <p:sp>
        <p:nvSpPr>
          <p:cNvPr id="6" name="Slide Number Placeholder 5"/>
          <p:cNvSpPr>
            <a:spLocks noGrp="1"/>
          </p:cNvSpPr>
          <p:nvPr>
            <p:ph type="sldNum" sz="quarter" idx="4"/>
          </p:nvPr>
        </p:nvSpPr>
        <p:spPr>
          <a:xfrm>
            <a:off x="6400800" y="6356350"/>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654A4-7840-44AF-B62B-8794B510C93A}" type="slidenum">
              <a:rPr lang="en-US" smtClean="0"/>
              <a:t>‹#›</a:t>
            </a:fld>
            <a:endParaRPr lang="en-US"/>
          </a:p>
        </p:txBody>
      </p:sp>
      <p:pic>
        <p:nvPicPr>
          <p:cNvPr id="7" name="Picture 3" descr="C:\Users\pallen.AFWA\Desktop\afwa-header-logo.pn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r="77940"/>
          <a:stretch/>
        </p:blipFill>
        <p:spPr bwMode="auto">
          <a:xfrm>
            <a:off x="7470065" y="6220918"/>
            <a:ext cx="1643743" cy="61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214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allen.AFWA\Desktop\Composite falcon in Moab image by Scott Root metadata a.jpg"/>
          <p:cNvPicPr>
            <a:picLocks noChangeAspect="1" noChangeArrowheads="1"/>
          </p:cNvPicPr>
          <p:nvPr/>
        </p:nvPicPr>
        <p:blipFill rotWithShape="1">
          <a:blip r:embed="rId2">
            <a:extLst>
              <a:ext uri="{28A0092B-C50C-407E-A947-70E740481C1C}">
                <a14:useLocalDpi xmlns:a14="http://schemas.microsoft.com/office/drawing/2010/main" val="0"/>
              </a:ext>
            </a:extLst>
          </a:blip>
          <a:srcRect b="12429"/>
          <a:stretch/>
        </p:blipFill>
        <p:spPr bwMode="auto">
          <a:xfrm>
            <a:off x="0" y="838200"/>
            <a:ext cx="9144000" cy="53396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990600"/>
            <a:ext cx="7772400" cy="1470025"/>
          </a:xfrm>
        </p:spPr>
        <p:txBody>
          <a:bodyPr>
            <a:normAutofit fontScale="90000"/>
          </a:bodyPr>
          <a:lstStyle/>
          <a:p>
            <a:r>
              <a:rPr lang="en-US" sz="4800" dirty="0" smtClean="0">
                <a:solidFill>
                  <a:schemeClr val="bg1"/>
                </a:solidFill>
              </a:rPr>
              <a:t>THE VOICE OF FISH &amp; WILDLIFE AGENCIES</a:t>
            </a:r>
            <a:endParaRPr lang="en-US" sz="4800" dirty="0">
              <a:solidFill>
                <a:schemeClr val="bg1"/>
              </a:solidFill>
            </a:endParaRPr>
          </a:p>
        </p:txBody>
      </p:sp>
      <p:sp>
        <p:nvSpPr>
          <p:cNvPr id="3" name="Subtitle 2"/>
          <p:cNvSpPr>
            <a:spLocks noGrp="1"/>
          </p:cNvSpPr>
          <p:nvPr>
            <p:ph type="subTitle" idx="1"/>
          </p:nvPr>
        </p:nvSpPr>
        <p:spPr>
          <a:xfrm>
            <a:off x="1371600" y="4800600"/>
            <a:ext cx="6400800" cy="1066800"/>
          </a:xfrm>
        </p:spPr>
        <p:txBody>
          <a:bodyPr>
            <a:normAutofit/>
          </a:bodyPr>
          <a:lstStyle/>
          <a:p>
            <a:r>
              <a:rPr lang="en-US" sz="2800" i="1" dirty="0" smtClean="0">
                <a:solidFill>
                  <a:schemeClr val="bg1"/>
                </a:solidFill>
              </a:rPr>
              <a:t>The collective voice of state, provincial and territorial fish and wildlife agencies</a:t>
            </a:r>
            <a:endParaRPr lang="en-US" sz="2800" i="1" dirty="0">
              <a:solidFill>
                <a:schemeClr val="bg1"/>
              </a:solidFill>
            </a:endParaRPr>
          </a:p>
        </p:txBody>
      </p:sp>
      <p:sp>
        <p:nvSpPr>
          <p:cNvPr id="19" name="Footer Placeholder 18"/>
          <p:cNvSpPr>
            <a:spLocks noGrp="1"/>
          </p:cNvSpPr>
          <p:nvPr>
            <p:ph type="ftr" sz="quarter" idx="11"/>
          </p:nvPr>
        </p:nvSpPr>
        <p:spPr/>
        <p:txBody>
          <a:bodyPr/>
          <a:lstStyle/>
          <a:p>
            <a:r>
              <a:rPr lang="en-US" smtClean="0"/>
              <a:t>Association of Fish &amp; Wildlife Agencies</a:t>
            </a:r>
            <a:endParaRPr lang="en-US" dirty="0" smtClean="0"/>
          </a:p>
        </p:txBody>
      </p:sp>
    </p:spTree>
    <p:extLst>
      <p:ext uri="{BB962C8B-B14F-4D97-AF65-F5344CB8AC3E}">
        <p14:creationId xmlns:p14="http://schemas.microsoft.com/office/powerpoint/2010/main" val="2939334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6" name="TextBox 5"/>
          <p:cNvSpPr txBox="1"/>
          <p:nvPr/>
        </p:nvSpPr>
        <p:spPr>
          <a:xfrm>
            <a:off x="228600" y="1578114"/>
            <a:ext cx="7772400" cy="707886"/>
          </a:xfrm>
          <a:prstGeom prst="rect">
            <a:avLst/>
          </a:prstGeom>
          <a:noFill/>
        </p:spPr>
        <p:txBody>
          <a:bodyPr wrap="square" rtlCol="0">
            <a:spAutoFit/>
          </a:bodyPr>
          <a:lstStyle/>
          <a:p>
            <a:r>
              <a:rPr lang="en-US" sz="2000" dirty="0">
                <a:latin typeface="+mj-lt"/>
              </a:rPr>
              <a:t>State Wildlife Action Plans serve as the blueprints for conserving our nation's fish and wildlife and preventing endangered species. </a:t>
            </a:r>
            <a:endParaRPr lang="en-US" sz="1050" dirty="0" smtClean="0">
              <a:latin typeface="+mj-lt"/>
            </a:endParaRPr>
          </a:p>
        </p:txBody>
      </p:sp>
      <p:sp>
        <p:nvSpPr>
          <p:cNvPr id="7" name="Text Placeholder 5"/>
          <p:cNvSpPr txBox="1">
            <a:spLocks/>
          </p:cNvSpPr>
          <p:nvPr/>
        </p:nvSpPr>
        <p:spPr>
          <a:xfrm>
            <a:off x="228600" y="938213"/>
            <a:ext cx="7772400" cy="814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cap="all" dirty="0" smtClean="0">
                <a:solidFill>
                  <a:prstClr val="black"/>
                </a:solidFill>
                <a:ea typeface="+mj-ea"/>
                <a:cs typeface="+mj-cs"/>
              </a:rPr>
              <a:t>State wildlife Action Plans</a:t>
            </a:r>
            <a:endParaRPr lang="en-US" sz="2800" dirty="0"/>
          </a:p>
        </p:txBody>
      </p:sp>
      <p:sp>
        <p:nvSpPr>
          <p:cNvPr id="2" name="TextBox 1"/>
          <p:cNvSpPr txBox="1"/>
          <p:nvPr/>
        </p:nvSpPr>
        <p:spPr>
          <a:xfrm>
            <a:off x="457200" y="2423279"/>
            <a:ext cx="4572000" cy="3016210"/>
          </a:xfrm>
          <a:prstGeom prst="rect">
            <a:avLst/>
          </a:prstGeom>
          <a:noFill/>
        </p:spPr>
        <p:txBody>
          <a:bodyPr wrap="square" rtlCol="0">
            <a:spAutoFit/>
          </a:bodyPr>
          <a:lstStyle/>
          <a:p>
            <a:pPr marL="285750" indent="-285750">
              <a:buFont typeface="Arial" panose="020B0604020202020204" pitchFamily="34" charset="0"/>
              <a:buChar char="•"/>
            </a:pPr>
            <a:r>
              <a:rPr lang="en-US" dirty="0"/>
              <a:t>over 12,000 species in </a:t>
            </a:r>
            <a:r>
              <a:rPr lang="en-US" dirty="0" smtClean="0"/>
              <a:t>greatest conservation need</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dirty="0" smtClean="0"/>
              <a:t>plans developed </a:t>
            </a:r>
            <a:r>
              <a:rPr lang="en-US" dirty="0"/>
              <a:t>in collaboration with leading scientists, conservationists, private landowners and other citizens. </a:t>
            </a:r>
            <a:endParaRPr lang="en-US" dirty="0" smtClean="0"/>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dirty="0"/>
              <a:t> </a:t>
            </a:r>
            <a:r>
              <a:rPr lang="en-US" dirty="0" smtClean="0"/>
              <a:t>~$</a:t>
            </a:r>
            <a:r>
              <a:rPr lang="en-US" dirty="0"/>
              <a:t>63 million appropriated annually through the State and Tribal Wildlife Grants to the 56 states, territories and the District of Columbia to implement the plans</a:t>
            </a:r>
          </a:p>
        </p:txBody>
      </p:sp>
      <p:pic>
        <p:nvPicPr>
          <p:cNvPr id="3074" name="Picture 2" descr="C:\Users\pallen.AFWA\Desktop\BorealToadPortrait_2017_creditJennieLay.jpg"/>
          <p:cNvPicPr>
            <a:picLocks noChangeAspect="1" noChangeArrowheads="1"/>
          </p:cNvPicPr>
          <p:nvPr/>
        </p:nvPicPr>
        <p:blipFill rotWithShape="1">
          <a:blip r:embed="rId3">
            <a:extLst>
              <a:ext uri="{28A0092B-C50C-407E-A947-70E740481C1C}">
                <a14:useLocalDpi xmlns:a14="http://schemas.microsoft.com/office/drawing/2010/main" val="0"/>
              </a:ext>
            </a:extLst>
          </a:blip>
          <a:srcRect l="11118" t="-826" r="4873" b="826"/>
          <a:stretch/>
        </p:blipFill>
        <p:spPr bwMode="auto">
          <a:xfrm>
            <a:off x="5029200" y="2394580"/>
            <a:ext cx="3889169" cy="3472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993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8"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57200" y="2133600"/>
            <a:ext cx="4114800" cy="584775"/>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1600" dirty="0" smtClean="0">
                <a:latin typeface="Franklin Gothic Heavy" pitchFamily="34" charset="0"/>
              </a:rPr>
              <a:t>Member Issues &amp; Species-based Interests</a:t>
            </a:r>
            <a:endParaRPr lang="en-US" altLang="en-US" sz="1600" dirty="0">
              <a:latin typeface="Franklin Gothic Heavy" pitchFamily="34" charset="0"/>
            </a:endParaRPr>
          </a:p>
        </p:txBody>
      </p:sp>
      <p:sp>
        <p:nvSpPr>
          <p:cNvPr id="12" name="Text Placeholder 5"/>
          <p:cNvSpPr txBox="1">
            <a:spLocks/>
          </p:cNvSpPr>
          <p:nvPr/>
        </p:nvSpPr>
        <p:spPr>
          <a:xfrm>
            <a:off x="228600" y="990600"/>
            <a:ext cx="8686800" cy="762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cap="all" dirty="0" smtClean="0">
                <a:solidFill>
                  <a:prstClr val="black"/>
                </a:solidFill>
                <a:ea typeface="+mj-ea"/>
                <a:cs typeface="+mj-cs"/>
              </a:rPr>
              <a:t>Coordinated conservation initiatives</a:t>
            </a:r>
            <a:endParaRPr lang="en-US" sz="2800" dirty="0"/>
          </a:p>
        </p:txBody>
      </p:sp>
      <p:sp>
        <p:nvSpPr>
          <p:cNvPr id="13"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57200" y="2895600"/>
            <a:ext cx="4114800" cy="584775"/>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1600" dirty="0" smtClean="0">
                <a:latin typeface="Franklin Gothic Heavy" pitchFamily="34" charset="0"/>
              </a:rPr>
              <a:t>North American Conservation Education Strategy </a:t>
            </a:r>
            <a:endParaRPr lang="en-US" altLang="en-US" sz="1600" dirty="0">
              <a:latin typeface="Franklin Gothic Heavy" pitchFamily="34" charset="0"/>
            </a:endParaRPr>
          </a:p>
        </p:txBody>
      </p:sp>
      <p:sp>
        <p:nvSpPr>
          <p:cNvPr id="14"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57200" y="3657600"/>
            <a:ext cx="4114800" cy="338554"/>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1600" dirty="0" smtClean="0">
                <a:latin typeface="Franklin Gothic Heavy" pitchFamily="34" charset="0"/>
              </a:rPr>
              <a:t>Agency/Industry Partnership</a:t>
            </a:r>
            <a:endParaRPr lang="en-US" altLang="en-US" sz="1600" dirty="0">
              <a:latin typeface="Franklin Gothic Heavy" pitchFamily="34" charset="0"/>
            </a:endParaRPr>
          </a:p>
        </p:txBody>
      </p:sp>
      <p:sp>
        <p:nvSpPr>
          <p:cNvPr id="15"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57200" y="4191000"/>
            <a:ext cx="4114800" cy="338554"/>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sz="1600" dirty="0" smtClean="0">
                <a:latin typeface="Franklin Gothic Heavy" pitchFamily="34" charset="0"/>
              </a:rPr>
              <a:t>Multistate Conservation Grant Program</a:t>
            </a:r>
            <a:endParaRPr lang="en-US" altLang="en-US" sz="1600" dirty="0">
              <a:latin typeface="Franklin Gothic Heavy" pitchFamily="34" charset="0"/>
            </a:endParaRPr>
          </a:p>
        </p:txBody>
      </p:sp>
      <p:sp>
        <p:nvSpPr>
          <p:cNvPr id="16"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57200" y="4724400"/>
            <a:ext cx="4114800" cy="584775"/>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en-US" altLang="en-US" sz="1600" dirty="0" smtClean="0">
                <a:latin typeface="Franklin Gothic Heavy" pitchFamily="34" charset="0"/>
              </a:rPr>
              <a:t>Bird Conservation Initiatives &amp; </a:t>
            </a:r>
            <a:endParaRPr lang="en-US" altLang="en-US" sz="1600" dirty="0" smtClean="0">
              <a:latin typeface="Franklin Gothic Heavy" pitchFamily="34" charset="0"/>
            </a:endParaRPr>
          </a:p>
          <a:p>
            <a:pPr algn="ctr" eaLnBrk="1" hangingPunct="1">
              <a:defRPr/>
            </a:pPr>
            <a:r>
              <a:rPr lang="en-US" altLang="en-US" sz="1600" dirty="0" smtClean="0">
                <a:latin typeface="Franklin Gothic Heavy" pitchFamily="34" charset="0"/>
              </a:rPr>
              <a:t>Joint </a:t>
            </a:r>
            <a:r>
              <a:rPr lang="en-US" altLang="en-US" sz="1600" dirty="0" smtClean="0">
                <a:latin typeface="Franklin Gothic Heavy" pitchFamily="34" charset="0"/>
              </a:rPr>
              <a:t>Ventures</a:t>
            </a:r>
            <a:endParaRPr lang="en-US" altLang="en-US" sz="1600" dirty="0">
              <a:latin typeface="Franklin Gothic Heavy" pitchFamily="34" charset="0"/>
            </a:endParaRPr>
          </a:p>
        </p:txBody>
      </p:sp>
      <p:sp>
        <p:nvSpPr>
          <p:cNvPr id="7" name="TextBox 6"/>
          <p:cNvSpPr txBox="1"/>
          <p:nvPr/>
        </p:nvSpPr>
        <p:spPr>
          <a:xfrm>
            <a:off x="304800" y="1600200"/>
            <a:ext cx="4953000" cy="461665"/>
          </a:xfrm>
          <a:prstGeom prst="rect">
            <a:avLst/>
          </a:prstGeom>
          <a:noFill/>
        </p:spPr>
        <p:txBody>
          <a:bodyPr wrap="square" rtlCol="0">
            <a:spAutoFit/>
          </a:bodyPr>
          <a:lstStyle/>
          <a:p>
            <a:r>
              <a:rPr lang="en-US" sz="2400" b="1" i="1" dirty="0" smtClean="0">
                <a:latin typeface="+mj-lt"/>
              </a:rPr>
              <a:t>Coordinate, collaboration &amp; educate</a:t>
            </a:r>
            <a:endParaRPr lang="en-US" sz="2400" b="1" i="1" dirty="0">
              <a:latin typeface="+mj-lt"/>
            </a:endParaRPr>
          </a:p>
        </p:txBody>
      </p:sp>
      <p:pic>
        <p:nvPicPr>
          <p:cNvPr id="4098" name="Picture 2" descr="C:\Users\pallen.AFWA\Desktop\Phil_with_granddaughter_Mantu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48" t="-1592" r="18483" b="1592"/>
          <a:stretch/>
        </p:blipFill>
        <p:spPr bwMode="auto">
          <a:xfrm>
            <a:off x="4800600" y="2511623"/>
            <a:ext cx="4210041" cy="335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57200" y="5486400"/>
            <a:ext cx="4114800" cy="584775"/>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en-US" sz="1600" dirty="0">
                <a:latin typeface="Franklin Gothic Heavy" pitchFamily="34" charset="0"/>
              </a:rPr>
              <a:t>Partners in Amphibian and </a:t>
            </a:r>
            <a:endParaRPr lang="en-US" altLang="en-US" sz="1600" dirty="0" smtClean="0">
              <a:latin typeface="Franklin Gothic Heavy" pitchFamily="34" charset="0"/>
            </a:endParaRPr>
          </a:p>
          <a:p>
            <a:pPr algn="ctr">
              <a:defRPr/>
            </a:pPr>
            <a:r>
              <a:rPr lang="en-US" altLang="en-US" sz="1600" dirty="0" smtClean="0">
                <a:latin typeface="Franklin Gothic Heavy" pitchFamily="34" charset="0"/>
              </a:rPr>
              <a:t>Reptile </a:t>
            </a:r>
            <a:r>
              <a:rPr lang="en-US" altLang="en-US" sz="1600" dirty="0">
                <a:latin typeface="Franklin Gothic Heavy" pitchFamily="34" charset="0"/>
              </a:rPr>
              <a:t>Conservation</a:t>
            </a:r>
          </a:p>
        </p:txBody>
      </p:sp>
    </p:spTree>
    <p:extLst>
      <p:ext uri="{BB962C8B-B14F-4D97-AF65-F5344CB8AC3E}">
        <p14:creationId xmlns:p14="http://schemas.microsoft.com/office/powerpoint/2010/main" val="4213727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Association of Fish &amp; Wildlife Agencies</a:t>
            </a:r>
            <a:endParaRPr lang="en-US" dirty="0"/>
          </a:p>
        </p:txBody>
      </p:sp>
      <p:sp>
        <p:nvSpPr>
          <p:cNvPr id="3" name="Text Placeholder 5"/>
          <p:cNvSpPr txBox="1">
            <a:spLocks/>
          </p:cNvSpPr>
          <p:nvPr/>
        </p:nvSpPr>
        <p:spPr>
          <a:xfrm>
            <a:off x="381000" y="1066800"/>
            <a:ext cx="7772400" cy="814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000" b="1" cap="all" dirty="0" smtClean="0">
                <a:solidFill>
                  <a:prstClr val="black"/>
                </a:solidFill>
                <a:ea typeface="+mj-ea"/>
                <a:cs typeface="+mj-cs"/>
              </a:rPr>
              <a:t>Member support</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5211" y="2209800"/>
            <a:ext cx="232767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 t="226" r="16832" b="-226"/>
          <a:stretch/>
        </p:blipFill>
        <p:spPr bwMode="auto">
          <a:xfrm>
            <a:off x="2492882" y="2209800"/>
            <a:ext cx="438340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76288" y="2209800"/>
            <a:ext cx="1962912"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403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7" name="Text Placeholder 5"/>
          <p:cNvSpPr txBox="1">
            <a:spLocks/>
          </p:cNvSpPr>
          <p:nvPr/>
        </p:nvSpPr>
        <p:spPr>
          <a:xfrm>
            <a:off x="228600" y="1166813"/>
            <a:ext cx="7772400" cy="814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cap="all" dirty="0" smtClean="0">
                <a:solidFill>
                  <a:prstClr val="black"/>
                </a:solidFill>
                <a:ea typeface="+mj-ea"/>
                <a:cs typeface="+mj-cs"/>
              </a:rPr>
              <a:t>Conservation leadership</a:t>
            </a:r>
            <a:endParaRPr lang="en-US" sz="2800" dirty="0"/>
          </a:p>
        </p:txBody>
      </p:sp>
      <p:sp>
        <p:nvSpPr>
          <p:cNvPr id="2" name="TextBox 1"/>
          <p:cNvSpPr txBox="1"/>
          <p:nvPr/>
        </p:nvSpPr>
        <p:spPr>
          <a:xfrm>
            <a:off x="269174" y="2133600"/>
            <a:ext cx="4607625" cy="3847207"/>
          </a:xfrm>
          <a:prstGeom prst="rect">
            <a:avLst/>
          </a:prstGeom>
          <a:noFill/>
        </p:spPr>
        <p:txBody>
          <a:bodyPr wrap="square" rtlCol="0">
            <a:spAutoFit/>
          </a:bodyPr>
          <a:lstStyle/>
          <a:p>
            <a:pPr>
              <a:buSzPct val="115000"/>
            </a:pPr>
            <a:r>
              <a:rPr lang="en-US" altLang="en-US" sz="2000" b="1" dirty="0"/>
              <a:t>Training a </a:t>
            </a:r>
            <a:r>
              <a:rPr lang="en-US" altLang="en-US" sz="2400" i="1" dirty="0"/>
              <a:t>new generation</a:t>
            </a:r>
            <a:r>
              <a:rPr lang="en-US" altLang="en-US" sz="2000" b="1" dirty="0"/>
              <a:t> of leaders in fish and wildlife conservation</a:t>
            </a:r>
            <a:r>
              <a:rPr lang="en-US" altLang="en-US" sz="2000" b="1" dirty="0" smtClean="0"/>
              <a:t>…</a:t>
            </a:r>
          </a:p>
          <a:p>
            <a:pPr>
              <a:buSzPct val="115000"/>
            </a:pPr>
            <a:endParaRPr lang="en-US" altLang="en-US" sz="2000" b="1" dirty="0"/>
          </a:p>
          <a:p>
            <a:pPr>
              <a:buSzPct val="115000"/>
            </a:pPr>
            <a:r>
              <a:rPr lang="en-US" altLang="en-US" sz="2000" b="1" i="1" dirty="0" smtClean="0"/>
              <a:t>National </a:t>
            </a:r>
            <a:r>
              <a:rPr lang="en-US" altLang="en-US" sz="2000" b="1" i="1" dirty="0"/>
              <a:t>Conservation Leadership Institute </a:t>
            </a:r>
          </a:p>
          <a:p>
            <a:pPr marL="285750" indent="-285750">
              <a:buSzPct val="115000"/>
              <a:buFont typeface="Arial" panose="020B0604020202020204" pitchFamily="34" charset="0"/>
              <a:buChar char="•"/>
            </a:pPr>
            <a:r>
              <a:rPr lang="en-US" altLang="en-US" sz="2000" i="1" dirty="0"/>
              <a:t>Delivers </a:t>
            </a:r>
            <a:r>
              <a:rPr lang="en-US" altLang="en-US" sz="2000" dirty="0" smtClean="0"/>
              <a:t>select leadership training</a:t>
            </a:r>
          </a:p>
          <a:p>
            <a:pPr>
              <a:buSzPct val="115000"/>
            </a:pPr>
            <a:endParaRPr lang="en-US" altLang="en-US" sz="2000" dirty="0"/>
          </a:p>
          <a:p>
            <a:r>
              <a:rPr lang="en-US" altLang="en-US" sz="2000" b="1" i="1" dirty="0"/>
              <a:t>Management Assistance Team </a:t>
            </a:r>
          </a:p>
          <a:p>
            <a:pPr marL="285750" indent="-285750">
              <a:buFont typeface="Arial" panose="020B0604020202020204" pitchFamily="34" charset="0"/>
              <a:buChar char="•"/>
            </a:pPr>
            <a:r>
              <a:rPr lang="en-US" altLang="en-US" sz="2000" i="1" dirty="0"/>
              <a:t>Offers </a:t>
            </a:r>
            <a:r>
              <a:rPr lang="en-US" altLang="en-US" sz="2000" dirty="0"/>
              <a:t>leadership development toolbox</a:t>
            </a:r>
          </a:p>
          <a:p>
            <a:pPr marL="285750" indent="-285750">
              <a:buFont typeface="Arial" panose="020B0604020202020204" pitchFamily="34" charset="0"/>
              <a:buChar char="•"/>
            </a:pPr>
            <a:r>
              <a:rPr lang="en-US" altLang="en-US" sz="2000" i="1" dirty="0"/>
              <a:t>Conducts</a:t>
            </a:r>
            <a:r>
              <a:rPr lang="en-US" altLang="en-US" sz="2000" dirty="0"/>
              <a:t> workshops and online courses</a:t>
            </a:r>
          </a:p>
          <a:p>
            <a:pPr marL="285750" indent="-285750">
              <a:buFont typeface="Arial" panose="020B0604020202020204" pitchFamily="34" charset="0"/>
              <a:buChar char="•"/>
            </a:pPr>
            <a:r>
              <a:rPr lang="en-US" altLang="en-US" sz="2000" i="1" dirty="0"/>
              <a:t>Provides</a:t>
            </a:r>
            <a:r>
              <a:rPr lang="en-US" altLang="en-US" sz="2000" dirty="0"/>
              <a:t> agencies with on-site consulting</a:t>
            </a:r>
          </a:p>
        </p:txBody>
      </p:sp>
      <p:pic>
        <p:nvPicPr>
          <p:cNvPr id="5122" name="Picture 2" descr="C:\Users\pallen.AFWA\Desktop\NCLI_Institute_Logo_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3399" y="938213"/>
            <a:ext cx="1312001" cy="195738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pallen.AFWA\Desktop\NCLI- AFWA.jpg"/>
          <p:cNvPicPr>
            <a:picLocks noChangeAspect="1" noChangeArrowheads="1"/>
          </p:cNvPicPr>
          <p:nvPr/>
        </p:nvPicPr>
        <p:blipFill rotWithShape="1">
          <a:blip r:embed="rId4">
            <a:extLst>
              <a:ext uri="{28A0092B-C50C-407E-A947-70E740481C1C}">
                <a14:useLocalDpi xmlns:a14="http://schemas.microsoft.com/office/drawing/2010/main" val="0"/>
              </a:ext>
            </a:extLst>
          </a:blip>
          <a:srcRect l="8310" t="-504" r="16190" b="504"/>
          <a:stretch/>
        </p:blipFill>
        <p:spPr bwMode="auto">
          <a:xfrm>
            <a:off x="4985974" y="3036342"/>
            <a:ext cx="3991772" cy="29474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899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7" name="Text Placeholder 5"/>
          <p:cNvSpPr txBox="1">
            <a:spLocks/>
          </p:cNvSpPr>
          <p:nvPr/>
        </p:nvSpPr>
        <p:spPr>
          <a:xfrm>
            <a:off x="228600" y="1014413"/>
            <a:ext cx="7772400" cy="814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cap="all" dirty="0" smtClean="0">
                <a:solidFill>
                  <a:prstClr val="black"/>
                </a:solidFill>
                <a:ea typeface="+mj-ea"/>
                <a:cs typeface="+mj-cs"/>
              </a:rPr>
              <a:t>finances</a:t>
            </a:r>
            <a:endParaRPr lang="en-US" sz="28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18" y="2286000"/>
            <a:ext cx="5271782" cy="318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43000"/>
            <a:ext cx="2568792" cy="485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271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8"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601688" y="1752600"/>
            <a:ext cx="4114800" cy="523220"/>
          </a:xfrm>
          <a:prstGeom prst="rect">
            <a:avLst/>
          </a:prstGeom>
          <a:solidFill>
            <a:schemeClr val="accent2">
              <a:lumMod val="75000"/>
            </a:schemeClr>
          </a:solidFill>
          <a:ln>
            <a:noFill/>
          </a:ln>
          <a:effectLst/>
          <a:extLst/>
        </p:spPr>
        <p:txBody>
          <a:bodyPr wrap="square">
            <a:spAutoFit/>
          </a:bodyPr>
          <a:lstStyle/>
          <a:p>
            <a:pPr algn="ctr" eaLnBrk="1" hangingPunct="1">
              <a:spcBef>
                <a:spcPct val="50000"/>
              </a:spcBef>
              <a:defRPr/>
            </a:pPr>
            <a:r>
              <a:rPr lang="en-US" altLang="en-US" sz="2800" dirty="0" smtClean="0">
                <a:solidFill>
                  <a:schemeClr val="bg1"/>
                </a:solidFill>
                <a:latin typeface="Franklin Gothic Heavy" pitchFamily="34" charset="0"/>
              </a:rPr>
              <a:t>Collaboration</a:t>
            </a:r>
            <a:endParaRPr lang="en-US" altLang="en-US" sz="2800" dirty="0">
              <a:solidFill>
                <a:schemeClr val="bg1"/>
              </a:solidFill>
              <a:latin typeface="Franklin Gothic Heavy" pitchFamily="34" charset="0"/>
            </a:endParaRPr>
          </a:p>
        </p:txBody>
      </p:sp>
      <p:sp>
        <p:nvSpPr>
          <p:cNvPr id="12" name="Text Placeholder 5"/>
          <p:cNvSpPr txBox="1">
            <a:spLocks/>
          </p:cNvSpPr>
          <p:nvPr/>
        </p:nvSpPr>
        <p:spPr>
          <a:xfrm>
            <a:off x="304800" y="2133600"/>
            <a:ext cx="3962400" cy="3276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cap="all" dirty="0" smtClean="0">
                <a:solidFill>
                  <a:prstClr val="black"/>
                </a:solidFill>
                <a:ea typeface="+mj-ea"/>
                <a:cs typeface="+mj-cs"/>
              </a:rPr>
              <a:t>	</a:t>
            </a:r>
            <a:r>
              <a:rPr lang="en-US" sz="4800" b="1" cap="all" dirty="0" err="1" smtClean="0">
                <a:solidFill>
                  <a:prstClr val="black"/>
                </a:solidFill>
                <a:latin typeface="Baskerville Old Face" panose="02020602080505020303" pitchFamily="18" charset="0"/>
                <a:ea typeface="+mj-ea"/>
                <a:cs typeface="+mj-cs"/>
              </a:rPr>
              <a:t>Afwa</a:t>
            </a:r>
            <a:r>
              <a:rPr lang="en-US" sz="4800" b="1" cap="all" dirty="0" smtClean="0">
                <a:solidFill>
                  <a:prstClr val="black"/>
                </a:solidFill>
                <a:latin typeface="Baskerville Old Face" panose="02020602080505020303" pitchFamily="18" charset="0"/>
                <a:ea typeface="+mj-ea"/>
                <a:cs typeface="+mj-cs"/>
              </a:rPr>
              <a:t> </a:t>
            </a:r>
            <a:endParaRPr lang="en-US" sz="3600" b="1" cap="all" dirty="0" smtClean="0">
              <a:solidFill>
                <a:prstClr val="black"/>
              </a:solidFill>
              <a:latin typeface="Baskerville Old Face" panose="02020602080505020303" pitchFamily="18" charset="0"/>
              <a:ea typeface="+mj-ea"/>
              <a:cs typeface="+mj-cs"/>
            </a:endParaRPr>
          </a:p>
          <a:p>
            <a:pPr marL="0" indent="0">
              <a:buNone/>
            </a:pPr>
            <a:r>
              <a:rPr lang="en-US" sz="6000" b="1" cap="all" dirty="0" smtClean="0">
                <a:solidFill>
                  <a:prstClr val="black"/>
                </a:solidFill>
                <a:effectLst>
                  <a:outerShdw blurRad="38100" dist="38100" dir="2700000" algn="tl">
                    <a:srgbClr val="000000">
                      <a:alpha val="43137"/>
                    </a:srgbClr>
                  </a:outerShdw>
                </a:effectLst>
                <a:latin typeface="Baskerville Old Face" panose="02020602080505020303" pitchFamily="18" charset="0"/>
                <a:ea typeface="+mj-ea"/>
                <a:cs typeface="+mj-cs"/>
              </a:rPr>
              <a:t>core </a:t>
            </a:r>
            <a:endParaRPr lang="en-US" sz="3600" b="1" cap="all" dirty="0" smtClean="0">
              <a:solidFill>
                <a:prstClr val="black"/>
              </a:solidFill>
              <a:effectLst>
                <a:outerShdw blurRad="38100" dist="38100" dir="2700000" algn="tl">
                  <a:srgbClr val="000000">
                    <a:alpha val="43137"/>
                  </a:srgbClr>
                </a:outerShdw>
              </a:effectLst>
              <a:latin typeface="Baskerville Old Face" panose="02020602080505020303" pitchFamily="18" charset="0"/>
              <a:ea typeface="+mj-ea"/>
              <a:cs typeface="+mj-cs"/>
            </a:endParaRPr>
          </a:p>
          <a:p>
            <a:pPr marL="0" indent="0">
              <a:buNone/>
            </a:pPr>
            <a:r>
              <a:rPr lang="en-US" sz="3600" b="1" cap="all" dirty="0" smtClean="0">
                <a:solidFill>
                  <a:prstClr val="black"/>
                </a:solidFill>
                <a:latin typeface="Baskerville Old Face" panose="02020602080505020303" pitchFamily="18" charset="0"/>
                <a:ea typeface="+mj-ea"/>
                <a:cs typeface="+mj-cs"/>
              </a:rPr>
              <a:t>   </a:t>
            </a:r>
            <a:r>
              <a:rPr lang="en-US" sz="4800" b="1" cap="all" dirty="0" smtClean="0">
                <a:solidFill>
                  <a:prstClr val="black"/>
                </a:solidFill>
                <a:latin typeface="Baskerville Old Face" panose="02020602080505020303" pitchFamily="18" charset="0"/>
                <a:ea typeface="+mj-ea"/>
                <a:cs typeface="+mj-cs"/>
              </a:rPr>
              <a:t>values</a:t>
            </a:r>
            <a:endParaRPr lang="en-US" sz="2800" dirty="0">
              <a:latin typeface="Baskerville Old Face" panose="02020602080505020303" pitchFamily="18" charset="0"/>
            </a:endParaRPr>
          </a:p>
        </p:txBody>
      </p:sp>
      <p:sp>
        <p:nvSpPr>
          <p:cNvPr id="13"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601688" y="2590800"/>
            <a:ext cx="4114800" cy="523220"/>
          </a:xfrm>
          <a:prstGeom prst="rect">
            <a:avLst/>
          </a:prstGeom>
          <a:solidFill>
            <a:schemeClr val="accent3">
              <a:lumMod val="75000"/>
            </a:schemeClr>
          </a:solidFill>
          <a:ln>
            <a:noFill/>
          </a:ln>
          <a:effectLst/>
          <a:extLst/>
        </p:spPr>
        <p:txBody>
          <a:bodyPr wrap="square">
            <a:spAutoFit/>
          </a:bodyPr>
          <a:lstStyle/>
          <a:p>
            <a:pPr algn="ctr" eaLnBrk="1" hangingPunct="1">
              <a:spcBef>
                <a:spcPct val="50000"/>
              </a:spcBef>
              <a:defRPr/>
            </a:pPr>
            <a:r>
              <a:rPr lang="en-US" altLang="en-US" sz="2800" dirty="0" smtClean="0">
                <a:solidFill>
                  <a:schemeClr val="bg1"/>
                </a:solidFill>
                <a:latin typeface="Franklin Gothic Heavy" pitchFamily="34" charset="0"/>
              </a:rPr>
              <a:t>Community</a:t>
            </a:r>
            <a:endParaRPr lang="en-US" altLang="en-US" sz="2800" dirty="0">
              <a:solidFill>
                <a:schemeClr val="bg1"/>
              </a:solidFill>
              <a:latin typeface="Franklin Gothic Heavy" pitchFamily="34" charset="0"/>
            </a:endParaRPr>
          </a:p>
        </p:txBody>
      </p:sp>
      <p:sp>
        <p:nvSpPr>
          <p:cNvPr id="14"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601688" y="3453468"/>
            <a:ext cx="4114800" cy="523220"/>
          </a:xfrm>
          <a:prstGeom prst="rect">
            <a:avLst/>
          </a:prstGeom>
          <a:solidFill>
            <a:schemeClr val="accent5">
              <a:lumMod val="50000"/>
            </a:schemeClr>
          </a:solidFill>
          <a:ln>
            <a:noFill/>
          </a:ln>
          <a:effectLst/>
          <a:extLst/>
        </p:spPr>
        <p:txBody>
          <a:bodyPr wrap="square">
            <a:spAutoFit/>
          </a:bodyPr>
          <a:lstStyle/>
          <a:p>
            <a:pPr algn="ctr" eaLnBrk="1" hangingPunct="1">
              <a:spcBef>
                <a:spcPct val="50000"/>
              </a:spcBef>
              <a:defRPr/>
            </a:pPr>
            <a:r>
              <a:rPr lang="en-US" altLang="en-US" sz="2800" dirty="0" smtClean="0">
                <a:solidFill>
                  <a:schemeClr val="bg1"/>
                </a:solidFill>
                <a:latin typeface="Franklin Gothic Heavy" pitchFamily="34" charset="0"/>
              </a:rPr>
              <a:t>Excellence</a:t>
            </a:r>
            <a:endParaRPr lang="en-US" altLang="en-US" sz="2800" dirty="0">
              <a:solidFill>
                <a:schemeClr val="bg1"/>
              </a:solidFill>
              <a:latin typeface="Franklin Gothic Heavy" pitchFamily="34" charset="0"/>
            </a:endParaRPr>
          </a:p>
        </p:txBody>
      </p:sp>
      <p:sp>
        <p:nvSpPr>
          <p:cNvPr id="15"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604657" y="4248803"/>
            <a:ext cx="4114800" cy="523220"/>
          </a:xfrm>
          <a:prstGeom prst="rect">
            <a:avLst/>
          </a:prstGeom>
          <a:solidFill>
            <a:schemeClr val="tx2">
              <a:lumMod val="75000"/>
            </a:schemeClr>
          </a:solidFill>
          <a:ln>
            <a:noFill/>
          </a:ln>
          <a:effectLst/>
          <a:extLst/>
        </p:spPr>
        <p:txBody>
          <a:bodyPr wrap="square">
            <a:spAutoFit/>
          </a:bodyPr>
          <a:lstStyle/>
          <a:p>
            <a:pPr algn="ctr" eaLnBrk="1" hangingPunct="1">
              <a:spcBef>
                <a:spcPct val="50000"/>
              </a:spcBef>
              <a:defRPr/>
            </a:pPr>
            <a:r>
              <a:rPr lang="en-US" altLang="en-US" sz="2800" dirty="0" smtClean="0">
                <a:solidFill>
                  <a:schemeClr val="bg1"/>
                </a:solidFill>
                <a:latin typeface="Franklin Gothic Heavy" pitchFamily="34" charset="0"/>
              </a:rPr>
              <a:t>Respect</a:t>
            </a:r>
            <a:endParaRPr lang="en-US" altLang="en-US" sz="2800" dirty="0">
              <a:solidFill>
                <a:schemeClr val="bg1"/>
              </a:solidFill>
              <a:latin typeface="Franklin Gothic Heavy" pitchFamily="34" charset="0"/>
            </a:endParaRPr>
          </a:p>
        </p:txBody>
      </p:sp>
      <p:sp>
        <p:nvSpPr>
          <p:cNvPr id="16"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631376" y="5181600"/>
            <a:ext cx="4114800" cy="523220"/>
          </a:xfrm>
          <a:prstGeom prst="rect">
            <a:avLst/>
          </a:prstGeom>
          <a:solidFill>
            <a:schemeClr val="tx1">
              <a:lumMod val="85000"/>
              <a:lumOff val="15000"/>
            </a:schemeClr>
          </a:solidFill>
          <a:ln>
            <a:noFill/>
          </a:ln>
          <a:effectLst/>
          <a:extLst/>
        </p:spPr>
        <p:txBody>
          <a:bodyPr wrap="square">
            <a:spAutoFit/>
          </a:bodyPr>
          <a:lstStyle/>
          <a:p>
            <a:pPr algn="ctr" eaLnBrk="1" hangingPunct="1">
              <a:spcBef>
                <a:spcPct val="50000"/>
              </a:spcBef>
              <a:defRPr/>
            </a:pPr>
            <a:r>
              <a:rPr lang="en-US" altLang="en-US" sz="2800" dirty="0" smtClean="0">
                <a:solidFill>
                  <a:schemeClr val="bg1"/>
                </a:solidFill>
                <a:latin typeface="Franklin Gothic Heavy" pitchFamily="34" charset="0"/>
              </a:rPr>
              <a:t>Responsiveness</a:t>
            </a:r>
            <a:endParaRPr lang="en-US" altLang="en-US" sz="2800" dirty="0">
              <a:solidFill>
                <a:schemeClr val="bg1"/>
              </a:solidFill>
              <a:latin typeface="Franklin Gothic Heavy" pitchFamily="34" charset="0"/>
            </a:endParaRPr>
          </a:p>
        </p:txBody>
      </p:sp>
    </p:spTree>
    <p:extLst>
      <p:ext uri="{BB962C8B-B14F-4D97-AF65-F5344CB8AC3E}">
        <p14:creationId xmlns:p14="http://schemas.microsoft.com/office/powerpoint/2010/main" val="2552363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2209800"/>
            <a:ext cx="6400800" cy="1828800"/>
          </a:xfrm>
        </p:spPr>
        <p:txBody>
          <a:bodyPr>
            <a:normAutofit/>
          </a:bodyPr>
          <a:lstStyle/>
          <a:p>
            <a:r>
              <a:rPr lang="en-US" sz="2400" b="0" cap="none" dirty="0" smtClean="0"/>
              <a:t>Sustainable fish and wildlife populations and habitat  management in trust for and supported by the public.</a:t>
            </a:r>
            <a:endParaRPr lang="en-US" sz="2400" b="0" cap="none" dirty="0"/>
          </a:p>
        </p:txBody>
      </p:sp>
      <p:sp>
        <p:nvSpPr>
          <p:cNvPr id="6" name="Text Placeholder 5"/>
          <p:cNvSpPr>
            <a:spLocks noGrp="1"/>
          </p:cNvSpPr>
          <p:nvPr>
            <p:ph type="body" idx="1"/>
          </p:nvPr>
        </p:nvSpPr>
        <p:spPr>
          <a:xfrm>
            <a:off x="304800" y="1166813"/>
            <a:ext cx="7772400" cy="814387"/>
          </a:xfrm>
        </p:spPr>
        <p:txBody>
          <a:bodyPr/>
          <a:lstStyle/>
          <a:p>
            <a:r>
              <a:rPr lang="en-US" sz="4000" b="1" cap="all" dirty="0" smtClean="0">
                <a:solidFill>
                  <a:prstClr val="black"/>
                </a:solidFill>
                <a:ea typeface="+mj-ea"/>
                <a:cs typeface="+mj-cs"/>
              </a:rPr>
              <a:t>Our vision</a:t>
            </a:r>
            <a:endParaRPr lang="en-US" dirty="0"/>
          </a:p>
        </p:txBody>
      </p:sp>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pic>
        <p:nvPicPr>
          <p:cNvPr id="7170" name="Picture 2" descr="C:\Users\pallen.AFWA\Desktop\IMG_18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08" r="16743" b="10256"/>
          <a:stretch/>
        </p:blipFill>
        <p:spPr bwMode="auto">
          <a:xfrm>
            <a:off x="3137926" y="3657600"/>
            <a:ext cx="3034274" cy="234156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pallen.AFWA\Desktop\Monarchs_Male_Female-TXW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67" r="7117"/>
          <a:stretch/>
        </p:blipFill>
        <p:spPr bwMode="auto">
          <a:xfrm>
            <a:off x="228600" y="3656814"/>
            <a:ext cx="2695698" cy="23415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pallen.AFWA\Desktop\_AGF8779-2- Project WIL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482" r="3215"/>
          <a:stretch/>
        </p:blipFill>
        <p:spPr bwMode="auto">
          <a:xfrm>
            <a:off x="6470520" y="3662752"/>
            <a:ext cx="2292480" cy="233562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pallen.AFWA\Desktop\OR_gadwall-male-Myatt-ODFW.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897" t="8191" r="7766" b="41456"/>
          <a:stretch/>
        </p:blipFill>
        <p:spPr bwMode="auto">
          <a:xfrm>
            <a:off x="4267200" y="990600"/>
            <a:ext cx="2503714" cy="11950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pallen.AFWA\Desktop\Salamander-Oklahoma dn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494" b="24869"/>
          <a:stretch/>
        </p:blipFill>
        <p:spPr bwMode="auto">
          <a:xfrm>
            <a:off x="6934200" y="990600"/>
            <a:ext cx="1788639" cy="254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19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981200"/>
            <a:ext cx="7772400" cy="1828800"/>
          </a:xfrm>
        </p:spPr>
        <p:txBody>
          <a:bodyPr>
            <a:normAutofit fontScale="90000"/>
          </a:bodyPr>
          <a:lstStyle/>
          <a:p>
            <a:r>
              <a:rPr lang="en-US" sz="2400" b="0" cap="none" dirty="0"/>
              <a:t>The Association represents member agencies on Capitol Hill and before the Administration on key conservation and management policies to ensure fish and </a:t>
            </a:r>
            <a:r>
              <a:rPr lang="en-US" sz="2400" b="0" cap="none" dirty="0" smtClean="0"/>
              <a:t>wildlife priorities </a:t>
            </a:r>
            <a:r>
              <a:rPr lang="en-US" sz="2400" b="0" cap="none" dirty="0"/>
              <a:t>are addressed and to secure broader, </a:t>
            </a:r>
            <a:r>
              <a:rPr lang="en-US" sz="2400" b="0" cap="none" dirty="0" smtClean="0"/>
              <a:t>sustained funding </a:t>
            </a:r>
            <a:r>
              <a:rPr lang="en-US" sz="2400" b="0" cap="none" dirty="0"/>
              <a:t>for fish and wildlife conservation.</a:t>
            </a:r>
          </a:p>
        </p:txBody>
      </p:sp>
      <p:sp>
        <p:nvSpPr>
          <p:cNvPr id="6" name="Text Placeholder 5"/>
          <p:cNvSpPr>
            <a:spLocks noGrp="1"/>
          </p:cNvSpPr>
          <p:nvPr>
            <p:ph type="body" idx="1"/>
          </p:nvPr>
        </p:nvSpPr>
        <p:spPr>
          <a:xfrm>
            <a:off x="381000" y="1066800"/>
            <a:ext cx="7772400" cy="814387"/>
          </a:xfrm>
        </p:spPr>
        <p:txBody>
          <a:bodyPr/>
          <a:lstStyle/>
          <a:p>
            <a:r>
              <a:rPr lang="en-US" sz="4000" b="1" cap="all" dirty="0">
                <a:solidFill>
                  <a:prstClr val="black"/>
                </a:solidFill>
                <a:ea typeface="+mj-ea"/>
                <a:cs typeface="+mj-cs"/>
              </a:rPr>
              <a:t>A NATIONAL AGENDA</a:t>
            </a:r>
            <a:endParaRPr lang="en-US" dirty="0"/>
          </a:p>
        </p:txBody>
      </p:sp>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pic>
        <p:nvPicPr>
          <p:cNvPr id="2050" name="Picture 2" descr="C:\Users\pallen.AFWA\Desktop\shutterstock_62869744-DC-Capit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962400"/>
            <a:ext cx="3121025" cy="2081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pallen.AFWA\Desktop\CPW-durango-bear-research-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962399"/>
            <a:ext cx="3121025" cy="2081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682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981200"/>
            <a:ext cx="7772400" cy="1828800"/>
          </a:xfrm>
        </p:spPr>
        <p:txBody>
          <a:bodyPr>
            <a:normAutofit/>
          </a:bodyPr>
          <a:lstStyle/>
          <a:p>
            <a:r>
              <a:rPr lang="en-US" sz="2400" b="0" cap="none" dirty="0" smtClean="0"/>
              <a:t>To support and advocate for State, Provincial, and Territorial responsibility for science-based fish and wildlife conservation.</a:t>
            </a:r>
            <a:endParaRPr lang="en-US" sz="2400" b="0" cap="none" dirty="0"/>
          </a:p>
        </p:txBody>
      </p:sp>
      <p:sp>
        <p:nvSpPr>
          <p:cNvPr id="6" name="Text Placeholder 5"/>
          <p:cNvSpPr>
            <a:spLocks noGrp="1"/>
          </p:cNvSpPr>
          <p:nvPr>
            <p:ph type="body" idx="1"/>
          </p:nvPr>
        </p:nvSpPr>
        <p:spPr>
          <a:xfrm>
            <a:off x="381000" y="1066800"/>
            <a:ext cx="7772400" cy="814387"/>
          </a:xfrm>
        </p:spPr>
        <p:txBody>
          <a:bodyPr/>
          <a:lstStyle/>
          <a:p>
            <a:r>
              <a:rPr lang="en-US" sz="4000" b="1" cap="all" dirty="0" smtClean="0">
                <a:solidFill>
                  <a:prstClr val="black"/>
                </a:solidFill>
                <a:ea typeface="+mj-ea"/>
                <a:cs typeface="+mj-cs"/>
              </a:rPr>
              <a:t>Our mission</a:t>
            </a:r>
            <a:endParaRPr lang="en-US" dirty="0"/>
          </a:p>
        </p:txBody>
      </p:sp>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pic>
        <p:nvPicPr>
          <p:cNvPr id="3074" name="Picture 2" descr="C:\Users\pallen.AFWA\Desktop\_MGL5351 copy.jpg"/>
          <p:cNvPicPr>
            <a:picLocks noChangeAspect="1" noChangeArrowheads="1"/>
          </p:cNvPicPr>
          <p:nvPr/>
        </p:nvPicPr>
        <p:blipFill rotWithShape="1">
          <a:blip r:embed="rId3">
            <a:extLst>
              <a:ext uri="{28A0092B-C50C-407E-A947-70E740481C1C}">
                <a14:useLocalDpi xmlns:a14="http://schemas.microsoft.com/office/drawing/2010/main" val="0"/>
              </a:ext>
            </a:extLst>
          </a:blip>
          <a:srcRect b="62063"/>
          <a:stretch/>
        </p:blipFill>
        <p:spPr bwMode="auto">
          <a:xfrm>
            <a:off x="76200" y="3264551"/>
            <a:ext cx="8991600" cy="290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225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5" name="TextBox 4"/>
          <p:cNvSpPr txBox="1"/>
          <p:nvPr/>
        </p:nvSpPr>
        <p:spPr>
          <a:xfrm>
            <a:off x="304800" y="914400"/>
            <a:ext cx="4724400" cy="1138773"/>
          </a:xfrm>
          <a:prstGeom prst="rect">
            <a:avLst/>
          </a:prstGeom>
          <a:noFill/>
        </p:spPr>
        <p:txBody>
          <a:bodyPr wrap="square" rtlCol="0">
            <a:spAutoFit/>
          </a:bodyPr>
          <a:lstStyle/>
          <a:p>
            <a:r>
              <a:rPr lang="en-US" sz="2000" dirty="0" smtClean="0"/>
              <a:t>Contribute their expertise on </a:t>
            </a:r>
            <a:r>
              <a:rPr lang="en-US" sz="2400" b="1" dirty="0" smtClean="0"/>
              <a:t>more than 70 committees</a:t>
            </a:r>
            <a:r>
              <a:rPr lang="en-US" sz="2000" dirty="0" smtClean="0"/>
              <a:t>, subcommittees and working groups….</a:t>
            </a:r>
            <a:endParaRPr lang="en-US" sz="2000" dirty="0"/>
          </a:p>
        </p:txBody>
      </p:sp>
      <p:sp>
        <p:nvSpPr>
          <p:cNvPr id="6" name="TextBox 5"/>
          <p:cNvSpPr txBox="1"/>
          <p:nvPr/>
        </p:nvSpPr>
        <p:spPr>
          <a:xfrm>
            <a:off x="381000" y="2032635"/>
            <a:ext cx="5029200" cy="4278094"/>
          </a:xfrm>
          <a:prstGeom prst="rect">
            <a:avLst/>
          </a:prstGeom>
          <a:noFill/>
        </p:spPr>
        <p:txBody>
          <a:bodyPr wrap="square" rtlCol="0">
            <a:spAutoFit/>
          </a:bodyPr>
          <a:lstStyle/>
          <a:p>
            <a:r>
              <a:rPr lang="en-US" sz="1600" dirty="0"/>
              <a:t>Agricultural Conservation </a:t>
            </a:r>
            <a:r>
              <a:rPr lang="en-US" sz="1600" dirty="0" smtClean="0"/>
              <a:t>▪ Amphibian </a:t>
            </a:r>
            <a:r>
              <a:rPr lang="en-US" sz="1600" dirty="0"/>
              <a:t>&amp; Reptile Conservation ▪ </a:t>
            </a:r>
            <a:r>
              <a:rPr lang="en-US" sz="1600" dirty="0" smtClean="0"/>
              <a:t>Angler/Boating </a:t>
            </a:r>
            <a:r>
              <a:rPr lang="en-US" sz="1600" dirty="0"/>
              <a:t>Participation ▪ </a:t>
            </a:r>
            <a:r>
              <a:rPr lang="en-US" sz="1600" dirty="0" smtClean="0"/>
              <a:t>Annual </a:t>
            </a:r>
            <a:r>
              <a:rPr lang="en-US" sz="1600" dirty="0"/>
              <a:t>Meeting/Awards/Nominating ▪ </a:t>
            </a:r>
            <a:r>
              <a:rPr lang="en-US" sz="1600" dirty="0" smtClean="0"/>
              <a:t>Audit </a:t>
            </a:r>
            <a:r>
              <a:rPr lang="en-US" sz="1600" dirty="0"/>
              <a:t>▪ </a:t>
            </a:r>
            <a:r>
              <a:rPr lang="en-US" sz="1600" dirty="0" smtClean="0"/>
              <a:t>Bird </a:t>
            </a:r>
            <a:r>
              <a:rPr lang="en-US" sz="1600" dirty="0"/>
              <a:t>Conservation ▪ </a:t>
            </a:r>
            <a:r>
              <a:rPr lang="en-US" sz="1600" dirty="0" smtClean="0"/>
              <a:t>Climate </a:t>
            </a:r>
            <a:r>
              <a:rPr lang="en-US" sz="1600" dirty="0"/>
              <a:t>Change ▪ </a:t>
            </a:r>
            <a:r>
              <a:rPr lang="en-US" sz="1600" dirty="0" smtClean="0"/>
              <a:t>Education</a:t>
            </a:r>
            <a:r>
              <a:rPr lang="en-US" sz="1600" dirty="0"/>
              <a:t>, Outreach &amp; Diversity ▪ </a:t>
            </a:r>
            <a:r>
              <a:rPr lang="en-US" sz="1600" dirty="0" smtClean="0"/>
              <a:t>Energy </a:t>
            </a:r>
            <a:r>
              <a:rPr lang="en-US" sz="1600" dirty="0"/>
              <a:t>and Wildlife Policy ▪ </a:t>
            </a:r>
            <a:r>
              <a:rPr lang="en-US" sz="1600" dirty="0" smtClean="0"/>
              <a:t>Executive </a:t>
            </a:r>
            <a:r>
              <a:rPr lang="en-US" sz="1600" dirty="0"/>
              <a:t>▪ </a:t>
            </a:r>
            <a:r>
              <a:rPr lang="en-US" sz="1600" dirty="0" smtClean="0"/>
              <a:t>Federal </a:t>
            </a:r>
            <a:r>
              <a:rPr lang="en-US" sz="1600" dirty="0"/>
              <a:t>and Tribal Relations ▪ </a:t>
            </a:r>
            <a:r>
              <a:rPr lang="en-US" sz="1600" dirty="0" smtClean="0"/>
              <a:t>Finance </a:t>
            </a:r>
            <a:r>
              <a:rPr lang="en-US" sz="1600" dirty="0"/>
              <a:t>▪ </a:t>
            </a:r>
            <a:r>
              <a:rPr lang="en-US" sz="1600" dirty="0" smtClean="0"/>
              <a:t>Fish </a:t>
            </a:r>
            <a:r>
              <a:rPr lang="en-US" sz="1600" dirty="0"/>
              <a:t>&amp; Wildlife Health ▪ </a:t>
            </a:r>
            <a:r>
              <a:rPr lang="en-US" sz="1600" dirty="0" smtClean="0"/>
              <a:t>Fish </a:t>
            </a:r>
            <a:r>
              <a:rPr lang="en-US" sz="1600" dirty="0"/>
              <a:t>and Wildlife Trust Fund ▪ </a:t>
            </a:r>
            <a:r>
              <a:rPr lang="en-US" sz="1600" dirty="0" smtClean="0"/>
              <a:t>Fisheries/Water </a:t>
            </a:r>
            <a:r>
              <a:rPr lang="en-US" sz="1600" dirty="0"/>
              <a:t>Resources Policy ▪ </a:t>
            </a:r>
            <a:r>
              <a:rPr lang="en-US" sz="1600" dirty="0" smtClean="0"/>
              <a:t>Hunting/Shooting </a:t>
            </a:r>
            <a:r>
              <a:rPr lang="en-US" sz="1600" dirty="0"/>
              <a:t>Sports Participation ▪ </a:t>
            </a:r>
            <a:r>
              <a:rPr lang="en-US" sz="1600" dirty="0" smtClean="0"/>
              <a:t>International </a:t>
            </a:r>
            <a:r>
              <a:rPr lang="en-US" sz="1600" dirty="0"/>
              <a:t>Relations ▪ </a:t>
            </a:r>
            <a:r>
              <a:rPr lang="en-US" sz="1600" dirty="0" smtClean="0"/>
              <a:t>Invasive </a:t>
            </a:r>
            <a:r>
              <a:rPr lang="en-US" sz="1600" dirty="0"/>
              <a:t>Species ▪ </a:t>
            </a:r>
            <a:r>
              <a:rPr lang="en-US" sz="1600" dirty="0" smtClean="0"/>
              <a:t>Joint </a:t>
            </a:r>
            <a:r>
              <a:rPr lang="en-US" sz="1600" dirty="0"/>
              <a:t>Federal/State Task Force on Federal Assistance Policy ▪ </a:t>
            </a:r>
            <a:r>
              <a:rPr lang="en-US" sz="1600" dirty="0" smtClean="0"/>
              <a:t>Law </a:t>
            </a:r>
            <a:r>
              <a:rPr lang="en-US" sz="1600" dirty="0"/>
              <a:t>Enforcement ▪ </a:t>
            </a:r>
            <a:r>
              <a:rPr lang="en-US" sz="1600" dirty="0" smtClean="0"/>
              <a:t>Leadership/Professional </a:t>
            </a:r>
            <a:r>
              <a:rPr lang="en-US" sz="1600" dirty="0"/>
              <a:t>Development ▪ </a:t>
            </a:r>
            <a:r>
              <a:rPr lang="en-US" sz="1600" dirty="0" smtClean="0"/>
              <a:t>Legal </a:t>
            </a:r>
            <a:r>
              <a:rPr lang="en-US" sz="1600" dirty="0"/>
              <a:t>▪ </a:t>
            </a:r>
            <a:r>
              <a:rPr lang="en-US" sz="1600" dirty="0" smtClean="0"/>
              <a:t>Legislative </a:t>
            </a:r>
            <a:r>
              <a:rPr lang="en-US" sz="1600" dirty="0"/>
              <a:t>and Federal Budget ▪ </a:t>
            </a:r>
            <a:r>
              <a:rPr lang="en-US" sz="1600" dirty="0" smtClean="0"/>
              <a:t>National </a:t>
            </a:r>
            <a:r>
              <a:rPr lang="en-US" sz="1600" dirty="0"/>
              <a:t>Grant ▪ </a:t>
            </a:r>
            <a:r>
              <a:rPr lang="en-US" sz="1600" dirty="0" smtClean="0"/>
              <a:t>Ocean </a:t>
            </a:r>
            <a:r>
              <a:rPr lang="en-US" sz="1600" dirty="0"/>
              <a:t>Resources Policy ▪ </a:t>
            </a:r>
            <a:r>
              <a:rPr lang="en-US" sz="1600" dirty="0" smtClean="0"/>
              <a:t>Resolutions </a:t>
            </a:r>
            <a:r>
              <a:rPr lang="en-US" sz="1600" dirty="0"/>
              <a:t>▪ </a:t>
            </a:r>
            <a:r>
              <a:rPr lang="en-US" sz="1600" dirty="0" smtClean="0"/>
              <a:t>Science </a:t>
            </a:r>
            <a:r>
              <a:rPr lang="en-US" sz="1600" dirty="0"/>
              <a:t>and Research ▪ </a:t>
            </a:r>
            <a:r>
              <a:rPr lang="en-US" sz="1600" dirty="0" smtClean="0"/>
              <a:t>Sustainable </a:t>
            </a:r>
            <a:r>
              <a:rPr lang="en-US" sz="1600" dirty="0"/>
              <a:t>Use of Wildlife ▪ </a:t>
            </a:r>
            <a:r>
              <a:rPr lang="en-US" sz="1600" dirty="0" smtClean="0"/>
              <a:t>Technology </a:t>
            </a:r>
            <a:r>
              <a:rPr lang="en-US" sz="1600" dirty="0"/>
              <a:t>&amp; Data ▪ </a:t>
            </a:r>
            <a:r>
              <a:rPr lang="en-US" sz="1600" dirty="0" smtClean="0"/>
              <a:t>Threatened/ Endangered </a:t>
            </a:r>
            <a:r>
              <a:rPr lang="en-US" sz="1600" dirty="0"/>
              <a:t>Species Policy </a:t>
            </a:r>
            <a:r>
              <a:rPr lang="en-US" sz="1600" dirty="0" smtClean="0"/>
              <a:t>▪</a:t>
            </a:r>
            <a:r>
              <a:rPr lang="en-US" sz="1600" dirty="0"/>
              <a:t> </a:t>
            </a:r>
            <a:r>
              <a:rPr lang="en-US" sz="1600" dirty="0" smtClean="0"/>
              <a:t>Wildlife </a:t>
            </a:r>
            <a:r>
              <a:rPr lang="en-US" sz="1600" dirty="0"/>
              <a:t>Diversity Conservation and Funding ▪ </a:t>
            </a:r>
            <a:r>
              <a:rPr lang="en-US" sz="1600" dirty="0" smtClean="0"/>
              <a:t>Wildlife </a:t>
            </a:r>
            <a:r>
              <a:rPr lang="en-US" sz="1600" dirty="0"/>
              <a:t>Resource </a:t>
            </a:r>
            <a:r>
              <a:rPr lang="en-US" sz="1600" dirty="0" smtClean="0"/>
              <a:t>Policy</a:t>
            </a:r>
          </a:p>
          <a:p>
            <a:r>
              <a:rPr lang="en-US" sz="1600" dirty="0" smtClean="0"/>
              <a:t>… </a:t>
            </a:r>
            <a:r>
              <a:rPr lang="en-US" sz="1600" b="1" dirty="0"/>
              <a:t>and more! </a:t>
            </a:r>
          </a:p>
        </p:txBody>
      </p:sp>
      <p:pic>
        <p:nvPicPr>
          <p:cNvPr id="4099" name="Picture 3" descr="C:\Users\pallen.AFWA\Desktop\Picture1.jpg"/>
          <p:cNvPicPr>
            <a:picLocks noChangeAspect="1" noChangeArrowheads="1"/>
          </p:cNvPicPr>
          <p:nvPr/>
        </p:nvPicPr>
        <p:blipFill rotWithShape="1">
          <a:blip r:embed="rId2">
            <a:extLst>
              <a:ext uri="{28A0092B-C50C-407E-A947-70E740481C1C}">
                <a14:useLocalDpi xmlns:a14="http://schemas.microsoft.com/office/drawing/2010/main" val="0"/>
              </a:ext>
            </a:extLst>
          </a:blip>
          <a:srcRect t="2930"/>
          <a:stretch/>
        </p:blipFill>
        <p:spPr bwMode="auto">
          <a:xfrm>
            <a:off x="5495925" y="1028700"/>
            <a:ext cx="3495675" cy="5067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764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Association of Fish &amp; Wildlife Agencies</a:t>
            </a:r>
            <a:endParaRPr lang="en-US" dirty="0"/>
          </a:p>
        </p:txBody>
      </p:sp>
      <p:sp>
        <p:nvSpPr>
          <p:cNvPr id="6" name="TextBox 5"/>
          <p:cNvSpPr txBox="1"/>
          <p:nvPr/>
        </p:nvSpPr>
        <p:spPr>
          <a:xfrm>
            <a:off x="381000" y="1448827"/>
            <a:ext cx="4876800" cy="5109091"/>
          </a:xfrm>
          <a:prstGeom prst="rect">
            <a:avLst/>
          </a:prstGeom>
          <a:noFill/>
        </p:spPr>
        <p:txBody>
          <a:bodyPr wrap="square" rtlCol="0">
            <a:spAutoFit/>
          </a:bodyPr>
          <a:lstStyle/>
          <a:p>
            <a:r>
              <a:rPr lang="en-US" sz="1600" b="1" dirty="0" smtClean="0"/>
              <a:t>2018: </a:t>
            </a:r>
            <a:r>
              <a:rPr lang="en-US" sz="1600" b="1" i="1" dirty="0" smtClean="0"/>
              <a:t>Supports</a:t>
            </a:r>
            <a:r>
              <a:rPr lang="en-US" sz="1600" b="1" dirty="0" smtClean="0"/>
              <a:t> passage of Farm Bill Re-authorization</a:t>
            </a:r>
          </a:p>
          <a:p>
            <a:endParaRPr lang="en-US" sz="1000" b="1" dirty="0"/>
          </a:p>
          <a:p>
            <a:r>
              <a:rPr lang="en-US" sz="1600" b="1" dirty="0" smtClean="0"/>
              <a:t>2017: </a:t>
            </a:r>
            <a:r>
              <a:rPr lang="en-US" sz="1600" b="1" i="1" dirty="0" smtClean="0"/>
              <a:t>Introduction</a:t>
            </a:r>
            <a:r>
              <a:rPr lang="en-US" sz="1600" b="1" dirty="0" smtClean="0"/>
              <a:t> of the Recovering America’s Wildlife</a:t>
            </a:r>
          </a:p>
          <a:p>
            <a:r>
              <a:rPr lang="en-US" sz="1600" b="1" dirty="0" smtClean="0"/>
              <a:t>            Act; Project WILD joins AFWA</a:t>
            </a:r>
          </a:p>
          <a:p>
            <a:endParaRPr lang="en-US" sz="1000" b="1" dirty="0"/>
          </a:p>
          <a:p>
            <a:r>
              <a:rPr lang="en-US" sz="1600" b="1" dirty="0" smtClean="0"/>
              <a:t>2014: </a:t>
            </a:r>
            <a:r>
              <a:rPr lang="en-US" sz="1600" b="1" i="1" dirty="0" smtClean="0"/>
              <a:t>Launch</a:t>
            </a:r>
            <a:r>
              <a:rPr lang="en-US" sz="1600" b="1" dirty="0" smtClean="0"/>
              <a:t> of the Blue Ribbon Panel on Sustaining </a:t>
            </a:r>
          </a:p>
          <a:p>
            <a:r>
              <a:rPr lang="en-US" sz="1600" b="1" dirty="0"/>
              <a:t> </a:t>
            </a:r>
            <a:r>
              <a:rPr lang="en-US" sz="1600" b="1" dirty="0" smtClean="0"/>
              <a:t>           America’s Diverse Fish &amp; Wildlife Resources</a:t>
            </a:r>
          </a:p>
          <a:p>
            <a:endParaRPr lang="en-US" sz="1000" b="1" dirty="0"/>
          </a:p>
          <a:p>
            <a:r>
              <a:rPr lang="en-US" sz="1600" b="1" dirty="0" smtClean="0"/>
              <a:t>2012: Supports reauthorization on the Magnuson-</a:t>
            </a:r>
          </a:p>
          <a:p>
            <a:r>
              <a:rPr lang="en-US" sz="1600" b="1" dirty="0"/>
              <a:t> </a:t>
            </a:r>
            <a:r>
              <a:rPr lang="en-US" sz="1600" b="1" dirty="0" smtClean="0"/>
              <a:t>           Stevens Act and the Sportfish &amp; Boating Safety</a:t>
            </a:r>
          </a:p>
          <a:p>
            <a:r>
              <a:rPr lang="en-US" sz="1600" b="1" dirty="0"/>
              <a:t> </a:t>
            </a:r>
            <a:r>
              <a:rPr lang="en-US" sz="1600" b="1" dirty="0" smtClean="0"/>
              <a:t>           Trust Fund</a:t>
            </a:r>
          </a:p>
          <a:p>
            <a:endParaRPr lang="en-US" sz="1000" b="1" dirty="0"/>
          </a:p>
          <a:p>
            <a:r>
              <a:rPr lang="en-US" sz="1600" b="1" dirty="0" smtClean="0"/>
              <a:t>2009: </a:t>
            </a:r>
            <a:r>
              <a:rPr lang="en-US" sz="1600" b="1" i="1" dirty="0" smtClean="0"/>
              <a:t>Establishes</a:t>
            </a:r>
            <a:r>
              <a:rPr lang="en-US" sz="1600" b="1" dirty="0" smtClean="0"/>
              <a:t> Southern Wings</a:t>
            </a:r>
          </a:p>
          <a:p>
            <a:endParaRPr lang="en-US" sz="1000" b="1" dirty="0"/>
          </a:p>
          <a:p>
            <a:r>
              <a:rPr lang="en-US" sz="1600" b="1" dirty="0" smtClean="0"/>
              <a:t>2006: </a:t>
            </a:r>
            <a:r>
              <a:rPr lang="en-US" sz="1600" b="1" i="1" dirty="0" smtClean="0"/>
              <a:t>Founds</a:t>
            </a:r>
            <a:r>
              <a:rPr lang="en-US" sz="1600" b="1" dirty="0" smtClean="0"/>
              <a:t> National Conservation Leadership </a:t>
            </a:r>
          </a:p>
          <a:p>
            <a:r>
              <a:rPr lang="en-US" sz="1600" b="1" dirty="0"/>
              <a:t> </a:t>
            </a:r>
            <a:r>
              <a:rPr lang="en-US" sz="1600" b="1" dirty="0" smtClean="0"/>
              <a:t>          Institute</a:t>
            </a:r>
          </a:p>
          <a:p>
            <a:endParaRPr lang="en-US" sz="1000" b="1" dirty="0"/>
          </a:p>
          <a:p>
            <a:r>
              <a:rPr lang="en-US" sz="1600" b="1" dirty="0" smtClean="0"/>
              <a:t>2000: </a:t>
            </a:r>
            <a:r>
              <a:rPr lang="en-US" sz="1600" b="1" i="1" dirty="0" smtClean="0"/>
              <a:t>Begins</a:t>
            </a:r>
            <a:r>
              <a:rPr lang="en-US" sz="1600" b="1" dirty="0" smtClean="0"/>
              <a:t> Multistate Conservation Grants Program </a:t>
            </a:r>
          </a:p>
          <a:p>
            <a:r>
              <a:rPr lang="en-US" sz="1600" b="1" dirty="0"/>
              <a:t> </a:t>
            </a:r>
            <a:r>
              <a:rPr lang="en-US" sz="1600" b="1" dirty="0" smtClean="0"/>
              <a:t>          with USFWS</a:t>
            </a:r>
          </a:p>
          <a:p>
            <a:endParaRPr lang="en-US" sz="1000" b="1" dirty="0"/>
          </a:p>
          <a:p>
            <a:r>
              <a:rPr lang="en-US" sz="1600" b="1" dirty="0" smtClean="0"/>
              <a:t>2000: </a:t>
            </a:r>
            <a:r>
              <a:rPr lang="en-US" sz="1600" b="1" i="1" dirty="0" smtClean="0"/>
              <a:t>Successfully</a:t>
            </a:r>
            <a:r>
              <a:rPr lang="en-US" sz="1600" b="1" dirty="0" smtClean="0"/>
              <a:t> </a:t>
            </a:r>
            <a:r>
              <a:rPr lang="en-US" sz="1600" b="1" dirty="0"/>
              <a:t>advocates for </a:t>
            </a:r>
            <a:r>
              <a:rPr lang="en-US" sz="1600" b="1" dirty="0" smtClean="0"/>
              <a:t>creation of </a:t>
            </a:r>
            <a:r>
              <a:rPr lang="en-US" sz="1600" b="1" dirty="0"/>
              <a:t>State </a:t>
            </a:r>
            <a:endParaRPr lang="en-US" sz="1600" b="1" dirty="0" smtClean="0"/>
          </a:p>
          <a:p>
            <a:r>
              <a:rPr lang="en-US" sz="1600" b="1" dirty="0"/>
              <a:t> </a:t>
            </a:r>
            <a:r>
              <a:rPr lang="en-US" sz="1600" b="1" dirty="0" smtClean="0"/>
              <a:t>          Wildlife </a:t>
            </a:r>
            <a:r>
              <a:rPr lang="en-US" sz="1600" b="1" dirty="0"/>
              <a:t>Grants Program resulting in </a:t>
            </a:r>
            <a:r>
              <a:rPr lang="en-US" sz="1600" b="1" dirty="0" smtClean="0"/>
              <a:t>over</a:t>
            </a:r>
          </a:p>
          <a:p>
            <a:r>
              <a:rPr lang="en-US" sz="1600" b="1" dirty="0" smtClean="0"/>
              <a:t>           $</a:t>
            </a:r>
            <a:r>
              <a:rPr lang="en-US" sz="1600" b="1" dirty="0"/>
              <a:t>1 Billion to </a:t>
            </a:r>
            <a:r>
              <a:rPr lang="en-US" sz="1600" b="1" dirty="0" smtClean="0"/>
              <a:t>States</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564" r="40205"/>
          <a:stretch/>
        </p:blipFill>
        <p:spPr bwMode="auto">
          <a:xfrm>
            <a:off x="5372100" y="952500"/>
            <a:ext cx="3467100" cy="5120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 Placeholder 5"/>
          <p:cNvSpPr txBox="1">
            <a:spLocks/>
          </p:cNvSpPr>
          <p:nvPr/>
        </p:nvSpPr>
        <p:spPr>
          <a:xfrm>
            <a:off x="228600" y="762000"/>
            <a:ext cx="7772400" cy="814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000" b="1" cap="all" dirty="0" smtClean="0">
                <a:solidFill>
                  <a:prstClr val="black"/>
                </a:solidFill>
                <a:ea typeface="+mj-ea"/>
                <a:cs typeface="+mj-cs"/>
              </a:rPr>
              <a:t>milestones</a:t>
            </a:r>
            <a:endParaRPr lang="en-US" dirty="0"/>
          </a:p>
        </p:txBody>
      </p:sp>
    </p:spTree>
    <p:extLst>
      <p:ext uri="{BB962C8B-B14F-4D97-AF65-F5344CB8AC3E}">
        <p14:creationId xmlns:p14="http://schemas.microsoft.com/office/powerpoint/2010/main" val="3087685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5" name="TextBox 4"/>
          <p:cNvSpPr txBox="1"/>
          <p:nvPr/>
        </p:nvSpPr>
        <p:spPr>
          <a:xfrm>
            <a:off x="304800" y="1038761"/>
            <a:ext cx="4724400" cy="1569660"/>
          </a:xfrm>
          <a:prstGeom prst="rect">
            <a:avLst/>
          </a:prstGeom>
          <a:noFill/>
        </p:spPr>
        <p:txBody>
          <a:bodyPr wrap="square" rtlCol="0">
            <a:spAutoFit/>
          </a:bodyPr>
          <a:lstStyle/>
          <a:p>
            <a:r>
              <a:rPr lang="en-US" sz="2400" dirty="0" smtClean="0"/>
              <a:t>The Association provides member agencies and their </a:t>
            </a:r>
            <a:r>
              <a:rPr lang="en-US" sz="2400" dirty="0" smtClean="0"/>
              <a:t>staff </a:t>
            </a:r>
            <a:r>
              <a:rPr lang="en-US" sz="2400" dirty="0" smtClean="0"/>
              <a:t>with</a:t>
            </a:r>
            <a:r>
              <a:rPr lang="en-US" sz="2400" i="1" dirty="0" smtClean="0"/>
              <a:t> coordination services </a:t>
            </a:r>
            <a:r>
              <a:rPr lang="en-US" sz="2400" dirty="0" smtClean="0"/>
              <a:t>centered on </a:t>
            </a:r>
            <a:r>
              <a:rPr lang="en-US" sz="2400" b="1" dirty="0" smtClean="0"/>
              <a:t>four strategic priorities:</a:t>
            </a:r>
            <a:endParaRPr lang="en-US" sz="2400" b="1"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516" r="37613"/>
          <a:stretch/>
        </p:blipFill>
        <p:spPr bwMode="auto">
          <a:xfrm>
            <a:off x="5248275" y="1038760"/>
            <a:ext cx="3724275" cy="4981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762000" y="2833688"/>
            <a:ext cx="3429000" cy="366712"/>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dirty="0">
                <a:latin typeface="Franklin Gothic Heavy" pitchFamily="34" charset="0"/>
              </a:rPr>
              <a:t>Fish &amp; Wildlife Funding</a:t>
            </a:r>
          </a:p>
        </p:txBody>
      </p:sp>
      <p:sp>
        <p:nvSpPr>
          <p:cNvPr id="9" name="Text Box 30">
            <a:extLst>
              <a:ext uri="{FF2B5EF4-FFF2-40B4-BE49-F238E27FC236}">
                <a16:creationId xmlns="" xmlns:a16="http://schemas.microsoft.com/office/drawing/2014/main" id="{DC0388FC-2C7F-4704-811C-27F7A7B8D618}"/>
              </a:ext>
            </a:extLst>
          </p:cNvPr>
          <p:cNvSpPr txBox="1">
            <a:spLocks noChangeArrowheads="1"/>
          </p:cNvSpPr>
          <p:nvPr/>
        </p:nvSpPr>
        <p:spPr bwMode="auto">
          <a:xfrm>
            <a:off x="781050" y="3595688"/>
            <a:ext cx="3429000" cy="366712"/>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dirty="0" smtClean="0">
                <a:latin typeface="Franklin Gothic Heavy" pitchFamily="34" charset="0"/>
              </a:rPr>
              <a:t>Policy &amp; Legislative Advocacy</a:t>
            </a:r>
            <a:endParaRPr lang="en-US" altLang="en-US" dirty="0">
              <a:latin typeface="Franklin Gothic Heavy" pitchFamily="34" charset="0"/>
            </a:endParaRPr>
          </a:p>
        </p:txBody>
      </p:sp>
      <p:sp>
        <p:nvSpPr>
          <p:cNvPr id="10" name="Text Box 31">
            <a:extLst>
              <a:ext uri="{FF2B5EF4-FFF2-40B4-BE49-F238E27FC236}">
                <a16:creationId xmlns="" xmlns:a16="http://schemas.microsoft.com/office/drawing/2014/main" id="{4CA28CA0-D432-4A67-8468-E189EE911743}"/>
              </a:ext>
            </a:extLst>
          </p:cNvPr>
          <p:cNvSpPr txBox="1">
            <a:spLocks noChangeArrowheads="1"/>
          </p:cNvSpPr>
          <p:nvPr/>
        </p:nvSpPr>
        <p:spPr bwMode="auto">
          <a:xfrm>
            <a:off x="781050" y="4306669"/>
            <a:ext cx="3429000" cy="646331"/>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dirty="0" smtClean="0">
                <a:latin typeface="Franklin Gothic Heavy" pitchFamily="34" charset="0"/>
              </a:rPr>
              <a:t>Coordinated Conservation Initiatives</a:t>
            </a:r>
            <a:endParaRPr lang="en-US" altLang="en-US" dirty="0">
              <a:latin typeface="Franklin Gothic Heavy" pitchFamily="34" charset="0"/>
            </a:endParaRPr>
          </a:p>
        </p:txBody>
      </p:sp>
      <p:sp>
        <p:nvSpPr>
          <p:cNvPr id="11" name="Text Box 32">
            <a:extLst>
              <a:ext uri="{FF2B5EF4-FFF2-40B4-BE49-F238E27FC236}">
                <a16:creationId xmlns="" xmlns:a16="http://schemas.microsoft.com/office/drawing/2014/main" id="{F1D3D550-6734-4D5D-886B-FCC6BB7B4793}"/>
              </a:ext>
            </a:extLst>
          </p:cNvPr>
          <p:cNvSpPr txBox="1">
            <a:spLocks noChangeArrowheads="1"/>
          </p:cNvSpPr>
          <p:nvPr/>
        </p:nvSpPr>
        <p:spPr bwMode="auto">
          <a:xfrm>
            <a:off x="762000" y="5348288"/>
            <a:ext cx="3429000" cy="366712"/>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dirty="0">
                <a:latin typeface="Franklin Gothic Heavy" pitchFamily="34" charset="0"/>
              </a:rPr>
              <a:t>Member </a:t>
            </a:r>
            <a:r>
              <a:rPr lang="en-US" altLang="en-US" dirty="0" smtClean="0">
                <a:latin typeface="Franklin Gothic Heavy" pitchFamily="34" charset="0"/>
              </a:rPr>
              <a:t>Support</a:t>
            </a:r>
            <a:endParaRPr lang="en-US" altLang="en-US" dirty="0">
              <a:latin typeface="Franklin Gothic Heavy" pitchFamily="34" charset="0"/>
            </a:endParaRPr>
          </a:p>
        </p:txBody>
      </p:sp>
    </p:spTree>
    <p:extLst>
      <p:ext uri="{BB962C8B-B14F-4D97-AF65-F5344CB8AC3E}">
        <p14:creationId xmlns:p14="http://schemas.microsoft.com/office/powerpoint/2010/main" val="4122368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Association of Fish &amp; Wildlife Agencies</a:t>
            </a:r>
            <a:endParaRPr lang="en-US" dirty="0"/>
          </a:p>
        </p:txBody>
      </p:sp>
      <p:sp>
        <p:nvSpPr>
          <p:cNvPr id="3" name="Text Placeholder 5"/>
          <p:cNvSpPr txBox="1">
            <a:spLocks/>
          </p:cNvSpPr>
          <p:nvPr/>
        </p:nvSpPr>
        <p:spPr>
          <a:xfrm>
            <a:off x="381000" y="1066800"/>
            <a:ext cx="7772400" cy="814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000" b="1" cap="all" dirty="0" smtClean="0">
                <a:solidFill>
                  <a:prstClr val="black"/>
                </a:solidFill>
                <a:ea typeface="+mj-ea"/>
                <a:cs typeface="+mj-cs"/>
              </a:rPr>
              <a:t>Fish &amp; wildlife funding</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66" r="29645"/>
          <a:stretch/>
        </p:blipFill>
        <p:spPr bwMode="auto">
          <a:xfrm>
            <a:off x="228600" y="2209800"/>
            <a:ext cx="220089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pallen.AFWA\Desktop\Picture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53" t="3277" r="37991"/>
          <a:stretch/>
        </p:blipFill>
        <p:spPr bwMode="auto">
          <a:xfrm>
            <a:off x="2429494" y="2209800"/>
            <a:ext cx="2200894"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pallen.AFWA\Desktop\Colorado R. Lees Ferry Trout fishing AZ 12.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121" t="814" r="14023" b="1"/>
          <a:stretch/>
        </p:blipFill>
        <p:spPr bwMode="auto">
          <a:xfrm>
            <a:off x="4572000" y="2209800"/>
            <a:ext cx="2200894"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pallen.AFWA\Desktop\Swift Fox- Utah DNR.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74" t="4014" r="5274"/>
          <a:stretch/>
        </p:blipFill>
        <p:spPr bwMode="auto">
          <a:xfrm>
            <a:off x="6705600" y="2209800"/>
            <a:ext cx="2215738"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537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8"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533400" y="2438400"/>
            <a:ext cx="4114800" cy="366712"/>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dirty="0" smtClean="0">
                <a:latin typeface="Franklin Gothic Heavy" pitchFamily="34" charset="0"/>
              </a:rPr>
              <a:t>Appropriations</a:t>
            </a:r>
            <a:endParaRPr lang="en-US" altLang="en-US" dirty="0">
              <a:latin typeface="Franklin Gothic Heavy" pitchFamily="34" charset="0"/>
            </a:endParaRPr>
          </a:p>
        </p:txBody>
      </p:sp>
      <p:sp>
        <p:nvSpPr>
          <p:cNvPr id="12" name="Text Placeholder 5"/>
          <p:cNvSpPr txBox="1">
            <a:spLocks/>
          </p:cNvSpPr>
          <p:nvPr/>
        </p:nvSpPr>
        <p:spPr>
          <a:xfrm>
            <a:off x="228600" y="914400"/>
            <a:ext cx="8686800"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4000" b="1" cap="all" dirty="0" smtClean="0">
                <a:solidFill>
                  <a:prstClr val="black"/>
                </a:solidFill>
                <a:ea typeface="+mj-ea"/>
                <a:cs typeface="+mj-cs"/>
              </a:rPr>
              <a:t>Policy &amp; legislative advocacy</a:t>
            </a:r>
            <a:endParaRPr lang="en-US" dirty="0"/>
          </a:p>
        </p:txBody>
      </p:sp>
      <p:sp>
        <p:nvSpPr>
          <p:cNvPr id="13"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533400" y="2971800"/>
            <a:ext cx="4114800" cy="366712"/>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dirty="0" smtClean="0">
                <a:latin typeface="Franklin Gothic Heavy" pitchFamily="34" charset="0"/>
              </a:rPr>
              <a:t>Recovering America’s Wildlife Act</a:t>
            </a:r>
            <a:endParaRPr lang="en-US" altLang="en-US" dirty="0">
              <a:latin typeface="Franklin Gothic Heavy" pitchFamily="34" charset="0"/>
            </a:endParaRPr>
          </a:p>
        </p:txBody>
      </p:sp>
      <p:sp>
        <p:nvSpPr>
          <p:cNvPr id="14"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533400" y="3581400"/>
            <a:ext cx="4114800" cy="366712"/>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dirty="0" smtClean="0">
                <a:latin typeface="Franklin Gothic Heavy" pitchFamily="34" charset="0"/>
              </a:rPr>
              <a:t>National Fish Habitat Legislation</a:t>
            </a:r>
            <a:endParaRPr lang="en-US" altLang="en-US" dirty="0">
              <a:latin typeface="Franklin Gothic Heavy" pitchFamily="34" charset="0"/>
            </a:endParaRPr>
          </a:p>
        </p:txBody>
      </p:sp>
      <p:sp>
        <p:nvSpPr>
          <p:cNvPr id="15"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533400" y="4114800"/>
            <a:ext cx="4114800" cy="646331"/>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dirty="0" smtClean="0">
                <a:latin typeface="Franklin Gothic Heavy" pitchFamily="34" charset="0"/>
              </a:rPr>
              <a:t>Modernization of the P-R Fund for Tomorrow’s Needs Act of 2017</a:t>
            </a:r>
            <a:endParaRPr lang="en-US" altLang="en-US" dirty="0">
              <a:latin typeface="Franklin Gothic Heavy" pitchFamily="34" charset="0"/>
            </a:endParaRPr>
          </a:p>
        </p:txBody>
      </p:sp>
      <p:sp>
        <p:nvSpPr>
          <p:cNvPr id="16"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533400" y="4953000"/>
            <a:ext cx="4114800" cy="366712"/>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dirty="0" smtClean="0">
                <a:latin typeface="Franklin Gothic Heavy" pitchFamily="34" charset="0"/>
              </a:rPr>
              <a:t>Farm Bill Re-authorization</a:t>
            </a:r>
            <a:endParaRPr lang="en-US" altLang="en-US" dirty="0">
              <a:latin typeface="Franklin Gothic Heavy" pitchFamily="34" charset="0"/>
            </a:endParaRPr>
          </a:p>
        </p:txBody>
      </p:sp>
      <p:sp>
        <p:nvSpPr>
          <p:cNvPr id="17"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533400" y="5500688"/>
            <a:ext cx="4114800" cy="646331"/>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altLang="en-US" dirty="0" smtClean="0">
                <a:latin typeface="Franklin Gothic Heavy" pitchFamily="34" charset="0"/>
              </a:rPr>
              <a:t>Sportsmen Conservation                  Re-authorization</a:t>
            </a:r>
            <a:endParaRPr lang="en-US" altLang="en-US" dirty="0">
              <a:latin typeface="Franklin Gothic Heavy" pitchFamily="34" charset="0"/>
            </a:endParaRPr>
          </a:p>
        </p:txBody>
      </p:sp>
      <p:sp>
        <p:nvSpPr>
          <p:cNvPr id="7" name="TextBox 6"/>
          <p:cNvSpPr txBox="1"/>
          <p:nvPr/>
        </p:nvSpPr>
        <p:spPr>
          <a:xfrm>
            <a:off x="304800" y="1752600"/>
            <a:ext cx="4724400" cy="461665"/>
          </a:xfrm>
          <a:prstGeom prst="rect">
            <a:avLst/>
          </a:prstGeom>
          <a:noFill/>
        </p:spPr>
        <p:txBody>
          <a:bodyPr wrap="square" rtlCol="0">
            <a:spAutoFit/>
          </a:bodyPr>
          <a:lstStyle/>
          <a:p>
            <a:r>
              <a:rPr lang="en-US" sz="2400" b="1" i="1" dirty="0" smtClean="0">
                <a:latin typeface="+mj-lt"/>
              </a:rPr>
              <a:t>Current Congressional focus:</a:t>
            </a:r>
            <a:endParaRPr lang="en-US" sz="2400" b="1" i="1" dirty="0">
              <a:latin typeface="+mj-lt"/>
            </a:endParaRPr>
          </a:p>
        </p:txBody>
      </p:sp>
      <p:pic>
        <p:nvPicPr>
          <p:cNvPr id="8195" name="Picture 3" descr="C:\Users\pallen.AFWA\Desktop\Picture4.jpg"/>
          <p:cNvPicPr>
            <a:picLocks noChangeAspect="1" noChangeArrowheads="1"/>
          </p:cNvPicPr>
          <p:nvPr/>
        </p:nvPicPr>
        <p:blipFill rotWithShape="1">
          <a:blip r:embed="rId3">
            <a:extLst>
              <a:ext uri="{28A0092B-C50C-407E-A947-70E740481C1C}">
                <a14:useLocalDpi xmlns:a14="http://schemas.microsoft.com/office/drawing/2010/main" val="0"/>
              </a:ext>
            </a:extLst>
          </a:blip>
          <a:srcRect l="31808" t="1041" r="10838" b="6240"/>
          <a:stretch/>
        </p:blipFill>
        <p:spPr bwMode="auto">
          <a:xfrm>
            <a:off x="5105400" y="1983432"/>
            <a:ext cx="3770655" cy="4036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0065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Association of Fish &amp; Wildlife Agencies</a:t>
            </a:r>
            <a:endParaRPr lang="en-US" dirty="0"/>
          </a:p>
        </p:txBody>
      </p:sp>
      <p:sp>
        <p:nvSpPr>
          <p:cNvPr id="6" name="TextBox 5"/>
          <p:cNvSpPr txBox="1"/>
          <p:nvPr/>
        </p:nvSpPr>
        <p:spPr>
          <a:xfrm>
            <a:off x="228600" y="1371600"/>
            <a:ext cx="7772400" cy="1354217"/>
          </a:xfrm>
          <a:prstGeom prst="rect">
            <a:avLst/>
          </a:prstGeom>
          <a:noFill/>
        </p:spPr>
        <p:txBody>
          <a:bodyPr wrap="square" rtlCol="0">
            <a:spAutoFit/>
          </a:bodyPr>
          <a:lstStyle/>
          <a:p>
            <a:r>
              <a:rPr lang="en-US" dirty="0"/>
              <a:t>Mission: to protect, restore and enhance the nation’s fish and aquatic communities through partnerships that foster fish habitat conservation and improve the quality of life for the American people. </a:t>
            </a:r>
          </a:p>
          <a:p>
            <a:endParaRPr lang="en-US" sz="1000" dirty="0" smtClean="0"/>
          </a:p>
          <a:p>
            <a:r>
              <a:rPr lang="en-US" dirty="0" smtClean="0"/>
              <a:t>This </a:t>
            </a:r>
            <a:r>
              <a:rPr lang="en-US" dirty="0"/>
              <a:t>mission will be achieved by</a:t>
            </a:r>
            <a:r>
              <a:rPr lang="en-US" dirty="0" smtClean="0"/>
              <a:t>:</a:t>
            </a:r>
            <a:endParaRPr lang="en-US" dirty="0"/>
          </a:p>
        </p:txBody>
      </p:sp>
      <p:sp>
        <p:nvSpPr>
          <p:cNvPr id="7" name="Text Placeholder 5"/>
          <p:cNvSpPr txBox="1">
            <a:spLocks/>
          </p:cNvSpPr>
          <p:nvPr/>
        </p:nvSpPr>
        <p:spPr>
          <a:xfrm>
            <a:off x="228600" y="838200"/>
            <a:ext cx="7772400" cy="8143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cap="all" dirty="0" smtClean="0">
                <a:solidFill>
                  <a:prstClr val="black"/>
                </a:solidFill>
                <a:ea typeface="+mj-ea"/>
                <a:cs typeface="+mj-cs"/>
              </a:rPr>
              <a:t>National Fish Habitat Action Plan</a:t>
            </a:r>
            <a:endParaRPr lang="en-US" sz="2800" dirty="0"/>
          </a:p>
        </p:txBody>
      </p:sp>
      <p:sp>
        <p:nvSpPr>
          <p:cNvPr id="8"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380999" y="2743200"/>
            <a:ext cx="4022767" cy="584775"/>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1600" b="1" dirty="0"/>
              <a:t>Supporting existing fish habitat partnerships and fostering new efforts </a:t>
            </a:r>
          </a:p>
        </p:txBody>
      </p:sp>
      <p:sp>
        <p:nvSpPr>
          <p:cNvPr id="9"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380997" y="3429000"/>
            <a:ext cx="4022767" cy="830997"/>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1600" b="1" dirty="0"/>
              <a:t>Mobilizing and focusing national and local support for achieving fish habitat conservation goals</a:t>
            </a:r>
          </a:p>
        </p:txBody>
      </p:sp>
      <p:sp>
        <p:nvSpPr>
          <p:cNvPr id="10"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380998" y="4343400"/>
            <a:ext cx="4022767" cy="584775"/>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en-US" altLang="en-US" sz="1600" b="1" dirty="0"/>
              <a:t>Setting national and regional fish habitat conservation goals</a:t>
            </a:r>
          </a:p>
        </p:txBody>
      </p:sp>
      <p:sp>
        <p:nvSpPr>
          <p:cNvPr id="11"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405740" y="5029200"/>
            <a:ext cx="4022767" cy="584775"/>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t>Measuring and communicating the status and needs of fish habitats</a:t>
            </a:r>
          </a:p>
        </p:txBody>
      </p:sp>
      <p:sp>
        <p:nvSpPr>
          <p:cNvPr id="12" name="Text Box 26">
            <a:extLst>
              <a:ext uri="{FF2B5EF4-FFF2-40B4-BE49-F238E27FC236}">
                <a16:creationId xmlns="" xmlns:a16="http://schemas.microsoft.com/office/drawing/2014/main" id="{1A18A573-22D3-414E-B716-3030700D16B9}"/>
              </a:ext>
            </a:extLst>
          </p:cNvPr>
          <p:cNvSpPr txBox="1">
            <a:spLocks noChangeArrowheads="1"/>
          </p:cNvSpPr>
          <p:nvPr/>
        </p:nvSpPr>
        <p:spPr bwMode="auto">
          <a:xfrm>
            <a:off x="396833" y="5739825"/>
            <a:ext cx="4022767" cy="584775"/>
          </a:xfrm>
          <a:prstGeom prst="rect">
            <a:avLst/>
          </a:prstGeom>
          <a:gradFill rotWithShape="1">
            <a:gsLst>
              <a:gs pos="0">
                <a:schemeClr val="bg1">
                  <a:alpha val="49001"/>
                </a:schemeClr>
              </a:gs>
              <a:gs pos="100000">
                <a:schemeClr val="bg1">
                  <a:gamma/>
                  <a:shade val="46275"/>
                  <a:invGamma/>
                  <a:alpha val="49001"/>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b="1" dirty="0"/>
              <a:t>Providing national leadership and coordination to conserve fish habitats</a:t>
            </a:r>
          </a:p>
        </p:txBody>
      </p:sp>
      <p:pic>
        <p:nvPicPr>
          <p:cNvPr id="2050" name="Picture 2" descr="C:\Users\pallen.AFWA\Desktop\NF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132" y="2626705"/>
            <a:ext cx="3765468" cy="72609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allen.AFWA\Desktop\BTP_nfh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83" t="4890" r="8774" b="4653"/>
          <a:stretch/>
        </p:blipFill>
        <p:spPr bwMode="auto">
          <a:xfrm>
            <a:off x="4845132" y="3535963"/>
            <a:ext cx="1294411" cy="24076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allen.AFWA\Desktop\Waters to Watch Photo (Credit Pacific Marine and Estuarine Partnershi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44" t="4893" r="31908" b="4723"/>
          <a:stretch/>
        </p:blipFill>
        <p:spPr bwMode="auto">
          <a:xfrm>
            <a:off x="6324600" y="3535962"/>
            <a:ext cx="2470068" cy="2407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1302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TotalTime>
  <Words>1424</Words>
  <Application>Microsoft Office PowerPoint</Application>
  <PresentationFormat>On-screen Show (4:3)</PresentationFormat>
  <Paragraphs>149</Paragraphs>
  <Slides>16</Slides>
  <Notes>12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THE VOICE OF FISH &amp; WILDLIFE AGENCIES</vt:lpstr>
      <vt:lpstr>The Association represents member agencies on Capitol Hill and before the Administration on key conservation and management policies to ensure fish and wildlife priorities are addressed and to secure broader, sustained funding for fish and wildlife conservation.</vt:lpstr>
      <vt:lpstr>To support and advocate for State, Provincial, and Territorial responsibility for science-based fish and wildlife conservation.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fish and wildlife populations and habitat  management in trust for and supported by the public.</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Allen</dc:creator>
  <cp:lastModifiedBy>Patricia Allen</cp:lastModifiedBy>
  <cp:revision>31</cp:revision>
  <dcterms:created xsi:type="dcterms:W3CDTF">2018-03-16T17:50:43Z</dcterms:created>
  <dcterms:modified xsi:type="dcterms:W3CDTF">2018-04-09T16:31:33Z</dcterms:modified>
</cp:coreProperties>
</file>